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74" r:id="rId4"/>
    <p:sldId id="263" r:id="rId5"/>
    <p:sldId id="264" r:id="rId6"/>
    <p:sldId id="259" r:id="rId7"/>
    <p:sldId id="265" r:id="rId8"/>
    <p:sldId id="270" r:id="rId9"/>
    <p:sldId id="262" r:id="rId10"/>
    <p:sldId id="261" r:id="rId11"/>
    <p:sldId id="271" r:id="rId12"/>
    <p:sldId id="260" r:id="rId13"/>
    <p:sldId id="272" r:id="rId14"/>
    <p:sldId id="266" r:id="rId15"/>
    <p:sldId id="268" r:id="rId16"/>
    <p:sldId id="267" r:id="rId17"/>
    <p:sldId id="273"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930" autoAdjust="0"/>
    <p:restoredTop sz="94660"/>
  </p:normalViewPr>
  <p:slideViewPr>
    <p:cSldViewPr>
      <p:cViewPr>
        <p:scale>
          <a:sx n="110" d="100"/>
          <a:sy n="110" d="100"/>
        </p:scale>
        <p:origin x="144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CE77725-8901-471F-8CE6-22ECBBDFF9A5}" type="datetimeFigureOut">
              <a:rPr lang="ar-IQ" smtClean="0"/>
              <a:t>02/08/1444</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061284E1-B0A8-46D6-AD23-37A3AC436F9D}" type="slidenum">
              <a:rPr lang="ar-IQ" smtClean="0"/>
              <a:t>‹#›</a:t>
            </a:fld>
            <a:endParaRPr lang="ar-IQ" dirty="0"/>
          </a:p>
        </p:txBody>
      </p:sp>
    </p:spTree>
    <p:extLst>
      <p:ext uri="{BB962C8B-B14F-4D97-AF65-F5344CB8AC3E}">
        <p14:creationId xmlns:p14="http://schemas.microsoft.com/office/powerpoint/2010/main" val="1988188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CE77725-8901-471F-8CE6-22ECBBDFF9A5}" type="datetimeFigureOut">
              <a:rPr lang="ar-IQ" smtClean="0"/>
              <a:t>02/08/1444</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061284E1-B0A8-46D6-AD23-37A3AC436F9D}" type="slidenum">
              <a:rPr lang="ar-IQ" smtClean="0"/>
              <a:t>‹#›</a:t>
            </a:fld>
            <a:endParaRPr lang="ar-IQ" dirty="0"/>
          </a:p>
        </p:txBody>
      </p:sp>
    </p:spTree>
    <p:extLst>
      <p:ext uri="{BB962C8B-B14F-4D97-AF65-F5344CB8AC3E}">
        <p14:creationId xmlns:p14="http://schemas.microsoft.com/office/powerpoint/2010/main" val="3348438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CE77725-8901-471F-8CE6-22ECBBDFF9A5}" type="datetimeFigureOut">
              <a:rPr lang="ar-IQ" smtClean="0"/>
              <a:t>02/08/1444</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061284E1-B0A8-46D6-AD23-37A3AC436F9D}" type="slidenum">
              <a:rPr lang="ar-IQ" smtClean="0"/>
              <a:t>‹#›</a:t>
            </a:fld>
            <a:endParaRPr lang="ar-IQ" dirty="0"/>
          </a:p>
        </p:txBody>
      </p:sp>
    </p:spTree>
    <p:extLst>
      <p:ext uri="{BB962C8B-B14F-4D97-AF65-F5344CB8AC3E}">
        <p14:creationId xmlns:p14="http://schemas.microsoft.com/office/powerpoint/2010/main" val="1435462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CE77725-8901-471F-8CE6-22ECBBDFF9A5}" type="datetimeFigureOut">
              <a:rPr lang="ar-IQ" smtClean="0"/>
              <a:t>02/08/1444</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061284E1-B0A8-46D6-AD23-37A3AC436F9D}" type="slidenum">
              <a:rPr lang="ar-IQ" smtClean="0"/>
              <a:t>‹#›</a:t>
            </a:fld>
            <a:endParaRPr lang="ar-IQ" dirty="0"/>
          </a:p>
        </p:txBody>
      </p:sp>
    </p:spTree>
    <p:extLst>
      <p:ext uri="{BB962C8B-B14F-4D97-AF65-F5344CB8AC3E}">
        <p14:creationId xmlns:p14="http://schemas.microsoft.com/office/powerpoint/2010/main" val="1910446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CE77725-8901-471F-8CE6-22ECBBDFF9A5}" type="datetimeFigureOut">
              <a:rPr lang="ar-IQ" smtClean="0"/>
              <a:t>02/08/1444</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061284E1-B0A8-46D6-AD23-37A3AC436F9D}" type="slidenum">
              <a:rPr lang="ar-IQ" smtClean="0"/>
              <a:t>‹#›</a:t>
            </a:fld>
            <a:endParaRPr lang="ar-IQ" dirty="0"/>
          </a:p>
        </p:txBody>
      </p:sp>
    </p:spTree>
    <p:extLst>
      <p:ext uri="{BB962C8B-B14F-4D97-AF65-F5344CB8AC3E}">
        <p14:creationId xmlns:p14="http://schemas.microsoft.com/office/powerpoint/2010/main" val="3787312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CE77725-8901-471F-8CE6-22ECBBDFF9A5}" type="datetimeFigureOut">
              <a:rPr lang="ar-IQ" smtClean="0"/>
              <a:t>02/08/1444</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061284E1-B0A8-46D6-AD23-37A3AC436F9D}" type="slidenum">
              <a:rPr lang="ar-IQ" smtClean="0"/>
              <a:t>‹#›</a:t>
            </a:fld>
            <a:endParaRPr lang="ar-IQ" dirty="0"/>
          </a:p>
        </p:txBody>
      </p:sp>
    </p:spTree>
    <p:extLst>
      <p:ext uri="{BB962C8B-B14F-4D97-AF65-F5344CB8AC3E}">
        <p14:creationId xmlns:p14="http://schemas.microsoft.com/office/powerpoint/2010/main" val="767253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CE77725-8901-471F-8CE6-22ECBBDFF9A5}" type="datetimeFigureOut">
              <a:rPr lang="ar-IQ" smtClean="0"/>
              <a:t>02/08/1444</a:t>
            </a:fld>
            <a:endParaRPr lang="ar-IQ" dirty="0"/>
          </a:p>
        </p:txBody>
      </p:sp>
      <p:sp>
        <p:nvSpPr>
          <p:cNvPr id="8" name="عنصر نائب للتذييل 7"/>
          <p:cNvSpPr>
            <a:spLocks noGrp="1"/>
          </p:cNvSpPr>
          <p:nvPr>
            <p:ph type="ftr" sz="quarter" idx="11"/>
          </p:nvPr>
        </p:nvSpPr>
        <p:spPr/>
        <p:txBody>
          <a:bodyPr/>
          <a:lstStyle/>
          <a:p>
            <a:endParaRPr lang="ar-IQ" dirty="0"/>
          </a:p>
        </p:txBody>
      </p:sp>
      <p:sp>
        <p:nvSpPr>
          <p:cNvPr id="9" name="عنصر نائب لرقم الشريحة 8"/>
          <p:cNvSpPr>
            <a:spLocks noGrp="1"/>
          </p:cNvSpPr>
          <p:nvPr>
            <p:ph type="sldNum" sz="quarter" idx="12"/>
          </p:nvPr>
        </p:nvSpPr>
        <p:spPr/>
        <p:txBody>
          <a:bodyPr/>
          <a:lstStyle/>
          <a:p>
            <a:fld id="{061284E1-B0A8-46D6-AD23-37A3AC436F9D}" type="slidenum">
              <a:rPr lang="ar-IQ" smtClean="0"/>
              <a:t>‹#›</a:t>
            </a:fld>
            <a:endParaRPr lang="ar-IQ" dirty="0"/>
          </a:p>
        </p:txBody>
      </p:sp>
    </p:spTree>
    <p:extLst>
      <p:ext uri="{BB962C8B-B14F-4D97-AF65-F5344CB8AC3E}">
        <p14:creationId xmlns:p14="http://schemas.microsoft.com/office/powerpoint/2010/main" val="1654628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CE77725-8901-471F-8CE6-22ECBBDFF9A5}" type="datetimeFigureOut">
              <a:rPr lang="ar-IQ" smtClean="0"/>
              <a:t>02/08/1444</a:t>
            </a:fld>
            <a:endParaRPr lang="ar-IQ" dirty="0"/>
          </a:p>
        </p:txBody>
      </p:sp>
      <p:sp>
        <p:nvSpPr>
          <p:cNvPr id="4" name="عنصر نائب للتذييل 3"/>
          <p:cNvSpPr>
            <a:spLocks noGrp="1"/>
          </p:cNvSpPr>
          <p:nvPr>
            <p:ph type="ftr" sz="quarter" idx="11"/>
          </p:nvPr>
        </p:nvSpPr>
        <p:spPr/>
        <p:txBody>
          <a:bodyPr/>
          <a:lstStyle/>
          <a:p>
            <a:endParaRPr lang="ar-IQ" dirty="0"/>
          </a:p>
        </p:txBody>
      </p:sp>
      <p:sp>
        <p:nvSpPr>
          <p:cNvPr id="5" name="عنصر نائب لرقم الشريحة 4"/>
          <p:cNvSpPr>
            <a:spLocks noGrp="1"/>
          </p:cNvSpPr>
          <p:nvPr>
            <p:ph type="sldNum" sz="quarter" idx="12"/>
          </p:nvPr>
        </p:nvSpPr>
        <p:spPr/>
        <p:txBody>
          <a:bodyPr/>
          <a:lstStyle/>
          <a:p>
            <a:fld id="{061284E1-B0A8-46D6-AD23-37A3AC436F9D}" type="slidenum">
              <a:rPr lang="ar-IQ" smtClean="0"/>
              <a:t>‹#›</a:t>
            </a:fld>
            <a:endParaRPr lang="ar-IQ" dirty="0"/>
          </a:p>
        </p:txBody>
      </p:sp>
    </p:spTree>
    <p:extLst>
      <p:ext uri="{BB962C8B-B14F-4D97-AF65-F5344CB8AC3E}">
        <p14:creationId xmlns:p14="http://schemas.microsoft.com/office/powerpoint/2010/main" val="1641526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CE77725-8901-471F-8CE6-22ECBBDFF9A5}" type="datetimeFigureOut">
              <a:rPr lang="ar-IQ" smtClean="0"/>
              <a:t>02/08/1444</a:t>
            </a:fld>
            <a:endParaRPr lang="ar-IQ" dirty="0"/>
          </a:p>
        </p:txBody>
      </p:sp>
      <p:sp>
        <p:nvSpPr>
          <p:cNvPr id="3" name="عنصر نائب للتذييل 2"/>
          <p:cNvSpPr>
            <a:spLocks noGrp="1"/>
          </p:cNvSpPr>
          <p:nvPr>
            <p:ph type="ftr" sz="quarter" idx="11"/>
          </p:nvPr>
        </p:nvSpPr>
        <p:spPr/>
        <p:txBody>
          <a:bodyPr/>
          <a:lstStyle/>
          <a:p>
            <a:endParaRPr lang="ar-IQ" dirty="0"/>
          </a:p>
        </p:txBody>
      </p:sp>
      <p:sp>
        <p:nvSpPr>
          <p:cNvPr id="4" name="عنصر نائب لرقم الشريحة 3"/>
          <p:cNvSpPr>
            <a:spLocks noGrp="1"/>
          </p:cNvSpPr>
          <p:nvPr>
            <p:ph type="sldNum" sz="quarter" idx="12"/>
          </p:nvPr>
        </p:nvSpPr>
        <p:spPr/>
        <p:txBody>
          <a:bodyPr/>
          <a:lstStyle/>
          <a:p>
            <a:fld id="{061284E1-B0A8-46D6-AD23-37A3AC436F9D}" type="slidenum">
              <a:rPr lang="ar-IQ" smtClean="0"/>
              <a:t>‹#›</a:t>
            </a:fld>
            <a:endParaRPr lang="ar-IQ" dirty="0"/>
          </a:p>
        </p:txBody>
      </p:sp>
    </p:spTree>
    <p:extLst>
      <p:ext uri="{BB962C8B-B14F-4D97-AF65-F5344CB8AC3E}">
        <p14:creationId xmlns:p14="http://schemas.microsoft.com/office/powerpoint/2010/main" val="72599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CE77725-8901-471F-8CE6-22ECBBDFF9A5}" type="datetimeFigureOut">
              <a:rPr lang="ar-IQ" smtClean="0"/>
              <a:t>02/08/1444</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061284E1-B0A8-46D6-AD23-37A3AC436F9D}" type="slidenum">
              <a:rPr lang="ar-IQ" smtClean="0"/>
              <a:t>‹#›</a:t>
            </a:fld>
            <a:endParaRPr lang="ar-IQ" dirty="0"/>
          </a:p>
        </p:txBody>
      </p:sp>
    </p:spTree>
    <p:extLst>
      <p:ext uri="{BB962C8B-B14F-4D97-AF65-F5344CB8AC3E}">
        <p14:creationId xmlns:p14="http://schemas.microsoft.com/office/powerpoint/2010/main" val="1642796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CE77725-8901-471F-8CE6-22ECBBDFF9A5}" type="datetimeFigureOut">
              <a:rPr lang="ar-IQ" smtClean="0"/>
              <a:t>02/08/1444</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061284E1-B0A8-46D6-AD23-37A3AC436F9D}" type="slidenum">
              <a:rPr lang="ar-IQ" smtClean="0"/>
              <a:t>‹#›</a:t>
            </a:fld>
            <a:endParaRPr lang="ar-IQ" dirty="0"/>
          </a:p>
        </p:txBody>
      </p:sp>
    </p:spTree>
    <p:extLst>
      <p:ext uri="{BB962C8B-B14F-4D97-AF65-F5344CB8AC3E}">
        <p14:creationId xmlns:p14="http://schemas.microsoft.com/office/powerpoint/2010/main" val="417016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CE77725-8901-471F-8CE6-22ECBBDFF9A5}" type="datetimeFigureOut">
              <a:rPr lang="ar-IQ" smtClean="0"/>
              <a:t>02/08/1444</a:t>
            </a:fld>
            <a:endParaRPr lang="ar-IQ"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61284E1-B0A8-46D6-AD23-37A3AC436F9D}" type="slidenum">
              <a:rPr lang="ar-IQ" smtClean="0"/>
              <a:t>‹#›</a:t>
            </a:fld>
            <a:endParaRPr lang="ar-IQ" dirty="0"/>
          </a:p>
        </p:txBody>
      </p:sp>
    </p:spTree>
    <p:extLst>
      <p:ext uri="{BB962C8B-B14F-4D97-AF65-F5344CB8AC3E}">
        <p14:creationId xmlns:p14="http://schemas.microsoft.com/office/powerpoint/2010/main" val="4254162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عنوان فرعي 2"/>
          <p:cNvSpPr>
            <a:spLocks noGrp="1"/>
          </p:cNvSpPr>
          <p:nvPr>
            <p:ph idx="1"/>
          </p:nvPr>
        </p:nvSpPr>
        <p:spPr>
          <a:xfrm>
            <a:off x="457200" y="548680"/>
            <a:ext cx="8229600" cy="5577483"/>
          </a:xfrm>
          <a:solidFill>
            <a:schemeClr val="accent6">
              <a:lumMod val="20000"/>
              <a:lumOff val="80000"/>
            </a:schemeClr>
          </a:solidFill>
        </p:spPr>
        <p:txBody>
          <a:bodyPr>
            <a:normAutofit fontScale="55000" lnSpcReduction="20000"/>
          </a:bodyPr>
          <a:lstStyle/>
          <a:p>
            <a:pPr marL="0" indent="0" algn="ctr" rtl="0">
              <a:buNone/>
            </a:pPr>
            <a:r>
              <a:rPr lang="en-US" sz="4000" dirty="0">
                <a:solidFill>
                  <a:prstClr val="black"/>
                </a:solidFill>
                <a:latin typeface="Times New Roman" pitchFamily="18" charset="0"/>
                <a:ea typeface="+mj-ea"/>
                <a:cs typeface="Times New Roman" pitchFamily="18" charset="0"/>
              </a:rPr>
              <a:t/>
            </a:r>
            <a:br>
              <a:rPr lang="en-US" sz="4000" dirty="0">
                <a:solidFill>
                  <a:prstClr val="black"/>
                </a:solidFill>
                <a:latin typeface="Times New Roman" pitchFamily="18" charset="0"/>
                <a:ea typeface="+mj-ea"/>
                <a:cs typeface="Times New Roman" pitchFamily="18" charset="0"/>
              </a:rPr>
            </a:br>
            <a:r>
              <a:rPr lang="en-US" sz="6300" b="1" dirty="0" smtClean="0">
                <a:solidFill>
                  <a:prstClr val="black"/>
                </a:solidFill>
                <a:latin typeface="Times New Roman" pitchFamily="18" charset="0"/>
                <a:ea typeface="+mj-ea"/>
                <a:cs typeface="Times New Roman" pitchFamily="18" charset="0"/>
              </a:rPr>
              <a:t>University of Basrah</a:t>
            </a:r>
          </a:p>
          <a:p>
            <a:pPr marL="0" indent="0" algn="ctr" rtl="0">
              <a:buNone/>
            </a:pPr>
            <a:r>
              <a:rPr lang="en-US" sz="6300" b="1" dirty="0" smtClean="0">
                <a:solidFill>
                  <a:prstClr val="black"/>
                </a:solidFill>
                <a:latin typeface="Times New Roman" pitchFamily="18" charset="0"/>
                <a:ea typeface="+mj-ea"/>
                <a:cs typeface="Times New Roman" pitchFamily="18" charset="0"/>
              </a:rPr>
              <a:t>College of Nursing</a:t>
            </a:r>
          </a:p>
          <a:p>
            <a:pPr marL="0" indent="0" algn="l" rtl="0">
              <a:buNone/>
            </a:pPr>
            <a:endParaRPr lang="en-US" sz="4000" dirty="0" smtClean="0">
              <a:solidFill>
                <a:prstClr val="black"/>
              </a:solidFill>
              <a:latin typeface="Times New Roman" pitchFamily="18" charset="0"/>
              <a:ea typeface="+mj-ea"/>
              <a:cs typeface="Times New Roman" pitchFamily="18" charset="0"/>
            </a:endParaRPr>
          </a:p>
          <a:p>
            <a:pPr marL="0" indent="0" algn="ctr" rtl="0">
              <a:buNone/>
            </a:pPr>
            <a:r>
              <a:rPr lang="en-US" sz="8700" b="1" dirty="0" smtClean="0">
                <a:solidFill>
                  <a:schemeClr val="tx2">
                    <a:lumMod val="75000"/>
                  </a:schemeClr>
                </a:solidFill>
                <a:latin typeface="Times New Roman" pitchFamily="18" charset="0"/>
                <a:ea typeface="+mj-ea"/>
                <a:cs typeface="Times New Roman" pitchFamily="18" charset="0"/>
              </a:rPr>
              <a:t>Health </a:t>
            </a:r>
            <a:r>
              <a:rPr lang="en-US" sz="8700" b="1" dirty="0">
                <a:solidFill>
                  <a:schemeClr val="tx2">
                    <a:lumMod val="75000"/>
                  </a:schemeClr>
                </a:solidFill>
                <a:latin typeface="Times New Roman" pitchFamily="18" charset="0"/>
                <a:ea typeface="+mj-ea"/>
                <a:cs typeface="Times New Roman" pitchFamily="18" charset="0"/>
              </a:rPr>
              <a:t>P</a:t>
            </a:r>
            <a:r>
              <a:rPr lang="en-US" sz="8700" b="1" dirty="0" smtClean="0">
                <a:solidFill>
                  <a:schemeClr val="tx2">
                    <a:lumMod val="75000"/>
                  </a:schemeClr>
                </a:solidFill>
                <a:latin typeface="Times New Roman" pitchFamily="18" charset="0"/>
                <a:ea typeface="+mj-ea"/>
                <a:cs typeface="Times New Roman" pitchFamily="18" charset="0"/>
              </a:rPr>
              <a:t>romotion Course</a:t>
            </a:r>
          </a:p>
          <a:p>
            <a:pPr marL="0" indent="0" algn="ctr" rtl="0">
              <a:buNone/>
            </a:pPr>
            <a:r>
              <a:rPr lang="en-US" sz="6400" b="1" dirty="0">
                <a:solidFill>
                  <a:prstClr val="black"/>
                </a:solidFill>
                <a:latin typeface="Times New Roman" pitchFamily="18" charset="0"/>
                <a:ea typeface="+mj-ea"/>
                <a:cs typeface="Times New Roman" pitchFamily="18" charset="0"/>
              </a:rPr>
              <a:t/>
            </a:r>
            <a:br>
              <a:rPr lang="en-US" sz="6400" b="1" dirty="0">
                <a:solidFill>
                  <a:prstClr val="black"/>
                </a:solidFill>
                <a:latin typeface="Times New Roman" pitchFamily="18" charset="0"/>
                <a:ea typeface="+mj-ea"/>
                <a:cs typeface="Times New Roman" pitchFamily="18" charset="0"/>
              </a:rPr>
            </a:br>
            <a:r>
              <a:rPr lang="en-US" sz="6400" b="1" dirty="0">
                <a:solidFill>
                  <a:prstClr val="black"/>
                </a:solidFill>
                <a:latin typeface="Times New Roman" pitchFamily="18" charset="0"/>
                <a:ea typeface="+mj-ea"/>
                <a:cs typeface="Times New Roman" pitchFamily="18" charset="0"/>
              </a:rPr>
              <a:t>Fourth Year Students</a:t>
            </a:r>
            <a:br>
              <a:rPr lang="en-US" sz="6400" b="1" dirty="0">
                <a:solidFill>
                  <a:prstClr val="black"/>
                </a:solidFill>
                <a:latin typeface="Times New Roman" pitchFamily="18" charset="0"/>
                <a:ea typeface="+mj-ea"/>
                <a:cs typeface="Times New Roman" pitchFamily="18" charset="0"/>
              </a:rPr>
            </a:br>
            <a:endParaRPr lang="en-US" sz="6400" b="1" dirty="0" smtClean="0">
              <a:solidFill>
                <a:prstClr val="black"/>
              </a:solidFill>
              <a:latin typeface="Times New Roman" pitchFamily="18" charset="0"/>
              <a:ea typeface="+mj-ea"/>
              <a:cs typeface="Times New Roman" pitchFamily="18" charset="0"/>
            </a:endParaRPr>
          </a:p>
          <a:p>
            <a:pPr marL="0" indent="0" algn="ctr" rtl="0">
              <a:buNone/>
            </a:pPr>
            <a:r>
              <a:rPr lang="en-US" sz="6400" b="1" dirty="0" smtClean="0">
                <a:solidFill>
                  <a:prstClr val="black"/>
                </a:solidFill>
                <a:latin typeface="Times New Roman" pitchFamily="18" charset="0"/>
                <a:ea typeface="+mj-ea"/>
                <a:cs typeface="Times New Roman" pitchFamily="18" charset="0"/>
              </a:rPr>
              <a:t>First </a:t>
            </a:r>
            <a:r>
              <a:rPr lang="en-US" sz="6400" b="1" dirty="0">
                <a:solidFill>
                  <a:prstClr val="black"/>
                </a:solidFill>
                <a:latin typeface="Times New Roman" pitchFamily="18" charset="0"/>
                <a:ea typeface="+mj-ea"/>
                <a:cs typeface="Times New Roman" pitchFamily="18" charset="0"/>
              </a:rPr>
              <a:t>Semester</a:t>
            </a:r>
            <a:br>
              <a:rPr lang="en-US" sz="6400" b="1" dirty="0">
                <a:solidFill>
                  <a:prstClr val="black"/>
                </a:solidFill>
                <a:latin typeface="Times New Roman" pitchFamily="18" charset="0"/>
                <a:ea typeface="+mj-ea"/>
                <a:cs typeface="Times New Roman" pitchFamily="18" charset="0"/>
              </a:rPr>
            </a:br>
            <a:endParaRPr lang="en-US" sz="6400" b="1" dirty="0" smtClean="0">
              <a:solidFill>
                <a:prstClr val="black"/>
              </a:solidFill>
              <a:latin typeface="Times New Roman" pitchFamily="18" charset="0"/>
              <a:ea typeface="+mj-ea"/>
              <a:cs typeface="Times New Roman" pitchFamily="18" charset="0"/>
            </a:endParaRPr>
          </a:p>
          <a:p>
            <a:pPr marL="0" indent="0" algn="ctr" rtl="0">
              <a:buNone/>
            </a:pPr>
            <a:r>
              <a:rPr lang="en-US" sz="6400" b="1" dirty="0" smtClean="0">
                <a:solidFill>
                  <a:prstClr val="black"/>
                </a:solidFill>
                <a:latin typeface="Times New Roman" pitchFamily="18" charset="0"/>
                <a:ea typeface="+mj-ea"/>
                <a:cs typeface="Times New Roman" pitchFamily="18" charset="0"/>
              </a:rPr>
              <a:t>2022-2023</a:t>
            </a:r>
          </a:p>
          <a:p>
            <a:pPr marL="0" indent="0" algn="ctr" rtl="0">
              <a:buNone/>
            </a:pPr>
            <a:endParaRPr lang="en-US" sz="6400" b="1" dirty="0" smtClean="0">
              <a:solidFill>
                <a:prstClr val="black"/>
              </a:solidFill>
              <a:latin typeface="Times New Roman" pitchFamily="18" charset="0"/>
              <a:ea typeface="+mj-ea"/>
              <a:cs typeface="Times New Roman" pitchFamily="18" charset="0"/>
            </a:endParaRPr>
          </a:p>
        </p:txBody>
      </p:sp>
    </p:spTree>
    <p:extLst>
      <p:ext uri="{BB962C8B-B14F-4D97-AF65-F5344CB8AC3E}">
        <p14:creationId xmlns:p14="http://schemas.microsoft.com/office/powerpoint/2010/main" val="18901365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20000"/>
              <a:lumOff val="80000"/>
            </a:schemeClr>
          </a:solidFill>
        </p:spPr>
        <p:txBody>
          <a:bodyPr>
            <a:normAutofit fontScale="90000"/>
          </a:bodyPr>
          <a:lstStyle/>
          <a:p>
            <a:pPr rtl="0"/>
            <a:r>
              <a:rPr lang="en-US" b="1" dirty="0" smtClean="0">
                <a:latin typeface="Times New Roman" pitchFamily="18" charset="0"/>
                <a:cs typeface="Times New Roman" pitchFamily="18" charset="0"/>
              </a:rPr>
              <a:t>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Models of Health and illness</a:t>
            </a:r>
            <a:br>
              <a:rPr lang="en-US" b="1" dirty="0" smtClean="0">
                <a:latin typeface="Times New Roman" pitchFamily="18" charset="0"/>
                <a:cs typeface="Times New Roman" pitchFamily="18" charset="0"/>
              </a:rPr>
            </a:br>
            <a:endParaRPr lang="ar-IQ" b="1" dirty="0">
              <a:latin typeface="Times New Roman" pitchFamily="18" charset="0"/>
              <a:cs typeface="Times New Roman" pitchFamily="18" charset="0"/>
            </a:endParaRPr>
          </a:p>
        </p:txBody>
      </p:sp>
      <p:sp>
        <p:nvSpPr>
          <p:cNvPr id="3" name="عنصر نائب للمحتوى 2"/>
          <p:cNvSpPr>
            <a:spLocks noGrp="1"/>
          </p:cNvSpPr>
          <p:nvPr>
            <p:ph idx="1"/>
          </p:nvPr>
        </p:nvSpPr>
        <p:spPr>
          <a:solidFill>
            <a:schemeClr val="accent3">
              <a:lumMod val="20000"/>
              <a:lumOff val="80000"/>
            </a:schemeClr>
          </a:solidFill>
        </p:spPr>
        <p:txBody>
          <a:bodyPr>
            <a:normAutofit fontScale="77500" lnSpcReduction="20000"/>
          </a:bodyPr>
          <a:lstStyle/>
          <a:p>
            <a:pPr marL="0" indent="0" algn="l" rtl="0">
              <a:buNone/>
            </a:pPr>
            <a:endParaRPr lang="en-US" dirty="0" smtClean="0">
              <a:latin typeface="Times New Roman" pitchFamily="18" charset="0"/>
              <a:cs typeface="Times New Roman" pitchFamily="18" charset="0"/>
            </a:endParaRPr>
          </a:p>
          <a:p>
            <a:pPr marL="0" indent="0" algn="l" rtl="0">
              <a:buNone/>
            </a:pPr>
            <a:r>
              <a:rPr lang="en-US" b="1" dirty="0" smtClean="0">
                <a:solidFill>
                  <a:srgbClr val="FF0000"/>
                </a:solidFill>
                <a:latin typeface="Times New Roman" pitchFamily="18" charset="0"/>
                <a:cs typeface="Times New Roman" pitchFamily="18" charset="0"/>
              </a:rPr>
              <a:t>1. Health – illness Continuum  (</a:t>
            </a:r>
            <a:r>
              <a:rPr lang="en-US" b="1" dirty="0" err="1" smtClean="0">
                <a:solidFill>
                  <a:srgbClr val="FF0000"/>
                </a:solidFill>
                <a:latin typeface="Times New Roman" pitchFamily="18" charset="0"/>
                <a:cs typeface="Times New Roman" pitchFamily="18" charset="0"/>
              </a:rPr>
              <a:t>Neuman</a:t>
            </a:r>
            <a:r>
              <a:rPr lang="en-US" b="1" dirty="0" smtClean="0">
                <a:solidFill>
                  <a:srgbClr val="FF0000"/>
                </a:solidFill>
                <a:latin typeface="Times New Roman" pitchFamily="18" charset="0"/>
                <a:cs typeface="Times New Roman" pitchFamily="18" charset="0"/>
              </a:rPr>
              <a:t>) : </a:t>
            </a:r>
          </a:p>
          <a:p>
            <a:pPr algn="just" rtl="0">
              <a:buFont typeface="Wingdings" pitchFamily="2" charset="2"/>
              <a:buChar char="§"/>
            </a:pPr>
            <a:r>
              <a:rPr lang="en-US" dirty="0" smtClean="0">
                <a:latin typeface="Times New Roman" pitchFamily="18" charset="0"/>
                <a:cs typeface="Times New Roman" pitchFamily="18" charset="0"/>
              </a:rPr>
              <a:t>Degree of client wellness that exists at any point in time, ranging from an optimal wellness condition to death which represents total energy depletion. </a:t>
            </a:r>
            <a:endParaRPr lang="en-US" dirty="0" smtClean="0">
              <a:latin typeface="Times New Roman" pitchFamily="18" charset="0"/>
              <a:cs typeface="Times New Roman" pitchFamily="18" charset="0"/>
            </a:endParaRPr>
          </a:p>
          <a:p>
            <a:pPr marL="0" indent="0" algn="just" rtl="0">
              <a:buNone/>
            </a:pPr>
            <a:endParaRPr lang="en-US" dirty="0" smtClean="0">
              <a:latin typeface="Times New Roman" pitchFamily="18" charset="0"/>
              <a:cs typeface="Times New Roman" pitchFamily="18" charset="0"/>
            </a:endParaRPr>
          </a:p>
          <a:p>
            <a:pPr marL="0" indent="0" algn="l" rtl="0">
              <a:buNone/>
            </a:pPr>
            <a:endParaRPr lang="en-US" dirty="0" smtClean="0">
              <a:latin typeface="Times New Roman" pitchFamily="18" charset="0"/>
              <a:cs typeface="Times New Roman" pitchFamily="18" charset="0"/>
            </a:endParaRPr>
          </a:p>
          <a:p>
            <a:pPr marL="0" indent="0" algn="l" rtl="0">
              <a:buNone/>
            </a:pPr>
            <a:r>
              <a:rPr lang="en-US" b="1" dirty="0" smtClean="0">
                <a:solidFill>
                  <a:srgbClr val="FF0000"/>
                </a:solidFill>
                <a:latin typeface="Times New Roman" pitchFamily="18" charset="0"/>
                <a:cs typeface="Times New Roman" pitchFamily="18" charset="0"/>
              </a:rPr>
              <a:t>2. High – Level Wellness Model  (</a:t>
            </a:r>
            <a:r>
              <a:rPr lang="en-US" b="1" dirty="0" err="1" smtClean="0">
                <a:solidFill>
                  <a:srgbClr val="FF0000"/>
                </a:solidFill>
                <a:latin typeface="Times New Roman" pitchFamily="18" charset="0"/>
                <a:cs typeface="Times New Roman" pitchFamily="18" charset="0"/>
              </a:rPr>
              <a:t>Halbert</a:t>
            </a:r>
            <a:r>
              <a:rPr lang="en-US" b="1" dirty="0" smtClean="0">
                <a:solidFill>
                  <a:srgbClr val="FF0000"/>
                </a:solidFill>
                <a:latin typeface="Times New Roman" pitchFamily="18" charset="0"/>
                <a:cs typeface="Times New Roman" pitchFamily="18" charset="0"/>
              </a:rPr>
              <a:t> Dunn) :</a:t>
            </a:r>
          </a:p>
          <a:p>
            <a:pPr algn="just" rtl="0">
              <a:buFont typeface="Wingdings" pitchFamily="2" charset="2"/>
              <a:buChar char="§"/>
            </a:pPr>
            <a:r>
              <a:rPr lang="en-US" dirty="0" smtClean="0">
                <a:latin typeface="Times New Roman" pitchFamily="18" charset="0"/>
                <a:cs typeface="Times New Roman" pitchFamily="18" charset="0"/>
              </a:rPr>
              <a:t>It is oriented toward maximizing the health potential of an individual.                       </a:t>
            </a:r>
          </a:p>
          <a:p>
            <a:pPr algn="just" rtl="0">
              <a:buFont typeface="Wingdings" pitchFamily="2" charset="2"/>
              <a:buChar char="§"/>
            </a:pPr>
            <a:r>
              <a:rPr lang="en-US" dirty="0" smtClean="0">
                <a:latin typeface="Times New Roman" pitchFamily="18" charset="0"/>
                <a:cs typeface="Times New Roman" pitchFamily="18" charset="0"/>
              </a:rPr>
              <a:t>This model requires the individual to maintain a continuum of balance and purposeful direction within the environment. </a:t>
            </a:r>
          </a:p>
          <a:p>
            <a:pPr marL="0" indent="0" algn="l" rtl="0">
              <a:buNone/>
            </a:pPr>
            <a:endParaRPr lang="en-US" dirty="0" smtClean="0">
              <a:latin typeface="Times New Roman" pitchFamily="18" charset="0"/>
              <a:cs typeface="Times New Roman" pitchFamily="18" charset="0"/>
            </a:endParaRPr>
          </a:p>
          <a:p>
            <a:pPr marL="0" indent="0" algn="l" rtl="0">
              <a:buNone/>
            </a:pP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5044388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20000"/>
              <a:lumOff val="80000"/>
            </a:schemeClr>
          </a:solidFill>
        </p:spPr>
        <p:txBody>
          <a:bodyPr>
            <a:normAutofit fontScale="90000"/>
          </a:bodyPr>
          <a:lstStyle/>
          <a:p>
            <a:pPr rtl="0"/>
            <a:r>
              <a:rPr lang="en-US" b="1" dirty="0" smtClean="0">
                <a:latin typeface="Times New Roman" pitchFamily="18" charset="0"/>
                <a:cs typeface="Times New Roman" pitchFamily="18" charset="0"/>
              </a:rPr>
              <a:t>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Models of Health and illness</a:t>
            </a:r>
            <a:br>
              <a:rPr lang="en-US" b="1" dirty="0" smtClean="0">
                <a:latin typeface="Times New Roman" pitchFamily="18" charset="0"/>
                <a:cs typeface="Times New Roman" pitchFamily="18" charset="0"/>
              </a:rPr>
            </a:br>
            <a:endParaRPr lang="ar-IQ" b="1" dirty="0">
              <a:latin typeface="Times New Roman" pitchFamily="18" charset="0"/>
              <a:cs typeface="Times New Roman" pitchFamily="18" charset="0"/>
            </a:endParaRPr>
          </a:p>
        </p:txBody>
      </p:sp>
      <p:sp>
        <p:nvSpPr>
          <p:cNvPr id="3" name="عنصر نائب للمحتوى 2"/>
          <p:cNvSpPr>
            <a:spLocks noGrp="1"/>
          </p:cNvSpPr>
          <p:nvPr>
            <p:ph idx="1"/>
          </p:nvPr>
        </p:nvSpPr>
        <p:spPr>
          <a:solidFill>
            <a:schemeClr val="accent3">
              <a:lumMod val="20000"/>
              <a:lumOff val="80000"/>
            </a:schemeClr>
          </a:solidFill>
        </p:spPr>
        <p:txBody>
          <a:bodyPr>
            <a:normAutofit fontScale="85000" lnSpcReduction="10000"/>
          </a:bodyPr>
          <a:lstStyle/>
          <a:p>
            <a:pPr marL="0" indent="0" algn="l" rtl="0">
              <a:buNone/>
            </a:pPr>
            <a:r>
              <a:rPr lang="en-US" sz="3300" b="1" dirty="0" smtClean="0">
                <a:solidFill>
                  <a:srgbClr val="FF0000"/>
                </a:solidFill>
                <a:latin typeface="Times New Roman" pitchFamily="18" charset="0"/>
                <a:cs typeface="Times New Roman" pitchFamily="18" charset="0"/>
              </a:rPr>
              <a:t>3. Agent – Host – environment Model  (</a:t>
            </a:r>
            <a:r>
              <a:rPr lang="en-US" sz="3300" b="1" dirty="0" err="1" smtClean="0">
                <a:solidFill>
                  <a:srgbClr val="FF0000"/>
                </a:solidFill>
                <a:latin typeface="Times New Roman" pitchFamily="18" charset="0"/>
                <a:cs typeface="Times New Roman" pitchFamily="18" charset="0"/>
              </a:rPr>
              <a:t>Leavell</a:t>
            </a:r>
            <a:r>
              <a:rPr lang="en-US" sz="3300" b="1" dirty="0" smtClean="0">
                <a:solidFill>
                  <a:srgbClr val="FF0000"/>
                </a:solidFill>
                <a:latin typeface="Times New Roman" pitchFamily="18" charset="0"/>
                <a:cs typeface="Times New Roman" pitchFamily="18" charset="0"/>
              </a:rPr>
              <a:t>) : </a:t>
            </a:r>
          </a:p>
          <a:p>
            <a:pPr marL="0" indent="0" algn="l" rtl="0">
              <a:buNone/>
            </a:pPr>
            <a:endParaRPr lang="en-US" dirty="0" smtClean="0">
              <a:latin typeface="Times New Roman" pitchFamily="18" charset="0"/>
              <a:cs typeface="Times New Roman" pitchFamily="18" charset="0"/>
            </a:endParaRPr>
          </a:p>
          <a:p>
            <a:pPr algn="l" rtl="0">
              <a:buFont typeface="Wingdings" pitchFamily="2" charset="2"/>
              <a:buChar char="Ø"/>
            </a:pPr>
            <a:r>
              <a:rPr lang="en-US" dirty="0" smtClean="0">
                <a:latin typeface="Times New Roman" pitchFamily="18" charset="0"/>
                <a:cs typeface="Times New Roman" pitchFamily="18" charset="0"/>
              </a:rPr>
              <a:t>The level of health of an individual or group depends on the dynamic relationship of the agent, host and environment. </a:t>
            </a:r>
          </a:p>
          <a:p>
            <a:pPr algn="l" rtl="0">
              <a:buFont typeface="Wingdings" pitchFamily="2" charset="2"/>
              <a:buChar char="§"/>
            </a:pPr>
            <a:r>
              <a:rPr lang="en-US" dirty="0" smtClean="0">
                <a:latin typeface="Times New Roman" pitchFamily="18" charset="0"/>
                <a:cs typeface="Times New Roman" pitchFamily="18" charset="0"/>
              </a:rPr>
              <a:t>Agent : any internal or external factor that cause disease or illness.  </a:t>
            </a:r>
          </a:p>
          <a:p>
            <a:pPr algn="l" rtl="0">
              <a:buFont typeface="Wingdings" pitchFamily="2" charset="2"/>
              <a:buChar char="§"/>
            </a:pPr>
            <a:r>
              <a:rPr lang="en-US" dirty="0" smtClean="0">
                <a:latin typeface="Times New Roman" pitchFamily="18" charset="0"/>
                <a:cs typeface="Times New Roman" pitchFamily="18" charset="0"/>
              </a:rPr>
              <a:t>Host : the person who may be susceptible to a particular illness or disease.</a:t>
            </a:r>
          </a:p>
          <a:p>
            <a:pPr algn="l" rtl="0">
              <a:buFont typeface="Wingdings" pitchFamily="2" charset="2"/>
              <a:buChar char="§"/>
            </a:pPr>
            <a:r>
              <a:rPr lang="en-US" dirty="0" smtClean="0">
                <a:latin typeface="Times New Roman" pitchFamily="18" charset="0"/>
                <a:cs typeface="Times New Roman" pitchFamily="18" charset="0"/>
              </a:rPr>
              <a:t>Environment : consists of all factors outside of the host. </a:t>
            </a:r>
          </a:p>
          <a:p>
            <a:pPr marL="0" indent="0" algn="l" rtl="0">
              <a:buNone/>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18412707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20000"/>
              <a:lumOff val="80000"/>
            </a:schemeClr>
          </a:solidFill>
        </p:spPr>
        <p:txBody>
          <a:bodyPr>
            <a:normAutofit fontScale="90000"/>
          </a:bodyPr>
          <a:lstStyle/>
          <a:p>
            <a:r>
              <a:rPr lang="en-US" sz="4000" b="1" dirty="0">
                <a:solidFill>
                  <a:prstClr val="black"/>
                </a:solidFill>
                <a:latin typeface="Times New Roman" pitchFamily="18" charset="0"/>
                <a:cs typeface="Times New Roman" pitchFamily="18" charset="0"/>
              </a:rPr>
              <a:t> </a:t>
            </a:r>
            <a:br>
              <a:rPr lang="en-US" sz="4000" b="1" dirty="0">
                <a:solidFill>
                  <a:prstClr val="black"/>
                </a:solidFill>
                <a:latin typeface="Times New Roman" pitchFamily="18" charset="0"/>
                <a:cs typeface="Times New Roman" pitchFamily="18" charset="0"/>
              </a:rPr>
            </a:br>
            <a:r>
              <a:rPr lang="en-US" sz="4000" b="1" dirty="0">
                <a:solidFill>
                  <a:prstClr val="black"/>
                </a:solidFill>
                <a:latin typeface="Times New Roman" pitchFamily="18" charset="0"/>
                <a:cs typeface="Times New Roman" pitchFamily="18" charset="0"/>
              </a:rPr>
              <a:t>Models of Health and illness</a:t>
            </a:r>
            <a:br>
              <a:rPr lang="en-US" sz="4000" b="1" dirty="0">
                <a:solidFill>
                  <a:prstClr val="black"/>
                </a:solidFill>
                <a:latin typeface="Times New Roman" pitchFamily="18" charset="0"/>
                <a:cs typeface="Times New Roman" pitchFamily="18" charset="0"/>
              </a:rPr>
            </a:br>
            <a:endParaRPr lang="ar-IQ" dirty="0"/>
          </a:p>
        </p:txBody>
      </p:sp>
      <p:sp>
        <p:nvSpPr>
          <p:cNvPr id="3" name="عنصر نائب للمحتوى 2"/>
          <p:cNvSpPr>
            <a:spLocks noGrp="1"/>
          </p:cNvSpPr>
          <p:nvPr>
            <p:ph idx="1"/>
          </p:nvPr>
        </p:nvSpPr>
        <p:spPr>
          <a:xfrm>
            <a:off x="457200" y="1600200"/>
            <a:ext cx="8229600" cy="4781128"/>
          </a:xfrm>
          <a:solidFill>
            <a:schemeClr val="accent3">
              <a:lumMod val="20000"/>
              <a:lumOff val="80000"/>
            </a:schemeClr>
          </a:solidFill>
        </p:spPr>
        <p:txBody>
          <a:bodyPr>
            <a:normAutofit fontScale="77500" lnSpcReduction="20000"/>
          </a:bodyPr>
          <a:lstStyle/>
          <a:p>
            <a:pPr marL="0" indent="0" algn="l" rtl="0">
              <a:buNone/>
            </a:pPr>
            <a:r>
              <a:rPr lang="en-US" sz="3600" b="1" dirty="0" smtClean="0">
                <a:solidFill>
                  <a:srgbClr val="FF0000"/>
                </a:solidFill>
                <a:latin typeface="Times New Roman" pitchFamily="18" charset="0"/>
                <a:cs typeface="Times New Roman" pitchFamily="18" charset="0"/>
              </a:rPr>
              <a:t>4. Health – Belief Model : </a:t>
            </a:r>
          </a:p>
          <a:p>
            <a:pPr algn="l" rtl="0"/>
            <a:endParaRPr lang="en-US" dirty="0" smtClean="0">
              <a:latin typeface="Times New Roman" pitchFamily="18" charset="0"/>
              <a:cs typeface="Times New Roman" pitchFamily="18" charset="0"/>
            </a:endParaRPr>
          </a:p>
          <a:p>
            <a:pPr algn="just" rtl="0">
              <a:buFont typeface="Wingdings" pitchFamily="2" charset="2"/>
              <a:buChar char="Ø"/>
            </a:pPr>
            <a:r>
              <a:rPr lang="en-US" dirty="0" smtClean="0">
                <a:latin typeface="Times New Roman" pitchFamily="18" charset="0"/>
                <a:cs typeface="Times New Roman" pitchFamily="18" charset="0"/>
              </a:rPr>
              <a:t>Addresses the relationship between a person’s belief and behaviors. </a:t>
            </a:r>
          </a:p>
          <a:p>
            <a:pPr algn="just" rtl="0">
              <a:buFont typeface="Wingdings" pitchFamily="2" charset="2"/>
              <a:buChar char="Ø"/>
            </a:pPr>
            <a:endParaRPr lang="en-US" dirty="0">
              <a:latin typeface="Times New Roman" pitchFamily="18" charset="0"/>
              <a:cs typeface="Times New Roman" pitchFamily="18" charset="0"/>
            </a:endParaRPr>
          </a:p>
          <a:p>
            <a:pPr algn="just" rtl="0">
              <a:buFont typeface="Wingdings" pitchFamily="2" charset="2"/>
              <a:buChar char="Ø"/>
            </a:pPr>
            <a:r>
              <a:rPr lang="en-US" b="1" dirty="0" smtClean="0">
                <a:latin typeface="Times New Roman" pitchFamily="18" charset="0"/>
                <a:cs typeface="Times New Roman" pitchFamily="18" charset="0"/>
              </a:rPr>
              <a:t>Four Components </a:t>
            </a:r>
          </a:p>
          <a:p>
            <a:pPr algn="just" rtl="0">
              <a:lnSpc>
                <a:spcPct val="120000"/>
              </a:lnSpc>
              <a:buFont typeface="Wingdings" pitchFamily="2" charset="2"/>
              <a:buChar char="§"/>
            </a:pPr>
            <a:r>
              <a:rPr lang="en-US" dirty="0" smtClean="0">
                <a:latin typeface="Times New Roman" pitchFamily="18" charset="0"/>
                <a:cs typeface="Times New Roman" pitchFamily="18" charset="0"/>
              </a:rPr>
              <a:t>The individual’s perception of susceptibility to an illness. </a:t>
            </a:r>
          </a:p>
          <a:p>
            <a:pPr algn="just" rtl="0">
              <a:lnSpc>
                <a:spcPct val="120000"/>
              </a:lnSpc>
              <a:buFont typeface="Wingdings" pitchFamily="2" charset="2"/>
              <a:buChar char="§"/>
            </a:pPr>
            <a:r>
              <a:rPr lang="en-US" dirty="0" smtClean="0">
                <a:latin typeface="Times New Roman" pitchFamily="18" charset="0"/>
                <a:cs typeface="Times New Roman" pitchFamily="18" charset="0"/>
              </a:rPr>
              <a:t>The individual’s perception of the seriousness of the illness. </a:t>
            </a:r>
          </a:p>
          <a:p>
            <a:pPr algn="just" rtl="0">
              <a:lnSpc>
                <a:spcPct val="120000"/>
              </a:lnSpc>
              <a:buFont typeface="Wingdings" pitchFamily="2" charset="2"/>
              <a:buChar char="§"/>
            </a:pPr>
            <a:r>
              <a:rPr lang="en-US" dirty="0" smtClean="0">
                <a:latin typeface="Times New Roman" pitchFamily="18" charset="0"/>
                <a:cs typeface="Times New Roman" pitchFamily="18" charset="0"/>
              </a:rPr>
              <a:t>The perceived threat of a disease.</a:t>
            </a:r>
          </a:p>
          <a:p>
            <a:pPr algn="just" rtl="0">
              <a:lnSpc>
                <a:spcPct val="120000"/>
              </a:lnSpc>
              <a:buFont typeface="Wingdings" pitchFamily="2" charset="2"/>
              <a:buChar char="§"/>
            </a:pPr>
            <a:r>
              <a:rPr lang="en-US" dirty="0" smtClean="0">
                <a:latin typeface="Times New Roman" pitchFamily="18" charset="0"/>
                <a:cs typeface="Times New Roman" pitchFamily="18" charset="0"/>
              </a:rPr>
              <a:t>The perceived benefits of taking the necessary preventive measures.</a:t>
            </a:r>
          </a:p>
          <a:p>
            <a:pPr marL="0" indent="0" algn="l" rtl="0">
              <a:buNone/>
            </a:pP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910344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20000"/>
              <a:lumOff val="80000"/>
            </a:schemeClr>
          </a:solidFill>
        </p:spPr>
        <p:txBody>
          <a:bodyPr>
            <a:normAutofit fontScale="90000"/>
          </a:bodyPr>
          <a:lstStyle/>
          <a:p>
            <a:r>
              <a:rPr lang="en-US" sz="3600" b="1" dirty="0">
                <a:solidFill>
                  <a:prstClr val="black"/>
                </a:solidFill>
                <a:latin typeface="Times New Roman" pitchFamily="18" charset="0"/>
                <a:cs typeface="Times New Roman" pitchFamily="18" charset="0"/>
              </a:rPr>
              <a:t> </a:t>
            </a:r>
            <a:br>
              <a:rPr lang="en-US" sz="3600" b="1" dirty="0">
                <a:solidFill>
                  <a:prstClr val="black"/>
                </a:solidFill>
                <a:latin typeface="Times New Roman" pitchFamily="18" charset="0"/>
                <a:cs typeface="Times New Roman" pitchFamily="18" charset="0"/>
              </a:rPr>
            </a:br>
            <a:r>
              <a:rPr lang="en-US" sz="3600" b="1" dirty="0">
                <a:solidFill>
                  <a:prstClr val="black"/>
                </a:solidFill>
                <a:latin typeface="Times New Roman" pitchFamily="18" charset="0"/>
                <a:cs typeface="Times New Roman" pitchFamily="18" charset="0"/>
              </a:rPr>
              <a:t>Models of Health and illness</a:t>
            </a:r>
            <a:br>
              <a:rPr lang="en-US" sz="3600" b="1" dirty="0">
                <a:solidFill>
                  <a:prstClr val="black"/>
                </a:solidFill>
                <a:latin typeface="Times New Roman" pitchFamily="18" charset="0"/>
                <a:cs typeface="Times New Roman" pitchFamily="18" charset="0"/>
              </a:rPr>
            </a:br>
            <a:endParaRPr lang="ar-IQ" dirty="0"/>
          </a:p>
        </p:txBody>
      </p:sp>
      <p:sp>
        <p:nvSpPr>
          <p:cNvPr id="3" name="عنصر نائب للمحتوى 2"/>
          <p:cNvSpPr>
            <a:spLocks noGrp="1"/>
          </p:cNvSpPr>
          <p:nvPr>
            <p:ph idx="1"/>
          </p:nvPr>
        </p:nvSpPr>
        <p:spPr>
          <a:solidFill>
            <a:schemeClr val="accent3">
              <a:lumMod val="20000"/>
              <a:lumOff val="80000"/>
            </a:schemeClr>
          </a:solidFill>
        </p:spPr>
        <p:txBody>
          <a:bodyPr>
            <a:normAutofit/>
          </a:bodyPr>
          <a:lstStyle/>
          <a:p>
            <a:pPr marL="0" indent="0" algn="l" rtl="0">
              <a:buNone/>
            </a:pPr>
            <a:r>
              <a:rPr lang="en-US" sz="2800" b="1" dirty="0" smtClean="0">
                <a:solidFill>
                  <a:srgbClr val="FF0000"/>
                </a:solidFill>
                <a:latin typeface="Times New Roman" pitchFamily="18" charset="0"/>
                <a:cs typeface="Times New Roman" pitchFamily="18" charset="0"/>
              </a:rPr>
              <a:t> 5. Evolutionary – Based Model :</a:t>
            </a:r>
          </a:p>
          <a:p>
            <a:pPr algn="just" rtl="0">
              <a:buFont typeface="Wingdings" pitchFamily="2" charset="2"/>
              <a:buChar char="Ø"/>
            </a:pPr>
            <a:r>
              <a:rPr lang="en-US" dirty="0" smtClean="0">
                <a:latin typeface="Times New Roman" pitchFamily="18" charset="0"/>
                <a:cs typeface="Times New Roman" pitchFamily="18" charset="0"/>
              </a:rPr>
              <a:t>Illness and death serves as an evolutionary function. </a:t>
            </a:r>
          </a:p>
          <a:p>
            <a:pPr algn="just" rtl="0">
              <a:buFont typeface="Wingdings" pitchFamily="2" charset="2"/>
              <a:buChar char="Ø"/>
            </a:pPr>
            <a:r>
              <a:rPr lang="en-US" dirty="0" smtClean="0">
                <a:latin typeface="Times New Roman" pitchFamily="18" charset="0"/>
                <a:cs typeface="Times New Roman" pitchFamily="18" charset="0"/>
              </a:rPr>
              <a:t>Evolutionary reflects the extent to which individual’s function to promote survival and well-being. </a:t>
            </a:r>
          </a:p>
          <a:p>
            <a:pPr algn="l" rtl="0"/>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18544138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20000"/>
              <a:lumOff val="80000"/>
            </a:schemeClr>
          </a:solidFill>
        </p:spPr>
        <p:txBody>
          <a:bodyPr>
            <a:noAutofit/>
          </a:bodyPr>
          <a:lstStyle/>
          <a:p>
            <a:r>
              <a:rPr lang="en-US" sz="3200" b="1" dirty="0">
                <a:solidFill>
                  <a:prstClr val="black"/>
                </a:solidFill>
                <a:latin typeface="Times New Roman" pitchFamily="18" charset="0"/>
                <a:cs typeface="Times New Roman" pitchFamily="18" charset="0"/>
              </a:rPr>
              <a:t> </a:t>
            </a:r>
            <a:br>
              <a:rPr lang="en-US" sz="3200" b="1" dirty="0">
                <a:solidFill>
                  <a:prstClr val="black"/>
                </a:solidFill>
                <a:latin typeface="Times New Roman" pitchFamily="18" charset="0"/>
                <a:cs typeface="Times New Roman" pitchFamily="18" charset="0"/>
              </a:rPr>
            </a:br>
            <a:r>
              <a:rPr lang="en-US" sz="3200" b="1" dirty="0">
                <a:solidFill>
                  <a:prstClr val="black"/>
                </a:solidFill>
                <a:latin typeface="Times New Roman" pitchFamily="18" charset="0"/>
                <a:cs typeface="Times New Roman" pitchFamily="18" charset="0"/>
              </a:rPr>
              <a:t>Models of Health and illness</a:t>
            </a:r>
            <a:br>
              <a:rPr lang="en-US" sz="3200" b="1" dirty="0">
                <a:solidFill>
                  <a:prstClr val="black"/>
                </a:solidFill>
                <a:latin typeface="Times New Roman" pitchFamily="18" charset="0"/>
                <a:cs typeface="Times New Roman" pitchFamily="18" charset="0"/>
              </a:rPr>
            </a:br>
            <a:endParaRPr lang="ar-IQ" dirty="0"/>
          </a:p>
        </p:txBody>
      </p:sp>
      <p:sp>
        <p:nvSpPr>
          <p:cNvPr id="3" name="عنصر نائب للمحتوى 2"/>
          <p:cNvSpPr>
            <a:spLocks noGrp="1"/>
          </p:cNvSpPr>
          <p:nvPr>
            <p:ph idx="1"/>
          </p:nvPr>
        </p:nvSpPr>
        <p:spPr>
          <a:xfrm>
            <a:off x="457200" y="1600200"/>
            <a:ext cx="8229600" cy="4997152"/>
          </a:xfrm>
          <a:solidFill>
            <a:schemeClr val="accent3">
              <a:lumMod val="20000"/>
              <a:lumOff val="80000"/>
            </a:schemeClr>
          </a:solidFill>
        </p:spPr>
        <p:txBody>
          <a:bodyPr>
            <a:noAutofit/>
          </a:bodyPr>
          <a:lstStyle/>
          <a:p>
            <a:pPr marL="0" indent="0" algn="l" rtl="0">
              <a:buNone/>
            </a:pPr>
            <a:r>
              <a:rPr lang="en-US" sz="2400" b="1" dirty="0" smtClean="0">
                <a:solidFill>
                  <a:srgbClr val="FF0000"/>
                </a:solidFill>
                <a:latin typeface="Times New Roman" pitchFamily="18" charset="0"/>
                <a:cs typeface="Times New Roman" pitchFamily="18" charset="0"/>
              </a:rPr>
              <a:t>6. Health Promotion Model : </a:t>
            </a:r>
          </a:p>
          <a:p>
            <a:pPr algn="l" rtl="0">
              <a:buFont typeface="Wingdings" pitchFamily="2" charset="2"/>
              <a:buChar char="Ø"/>
            </a:pPr>
            <a:r>
              <a:rPr lang="en-US" sz="2400" b="1" dirty="0" smtClean="0">
                <a:latin typeface="Times New Roman" pitchFamily="18" charset="0"/>
                <a:cs typeface="Times New Roman" pitchFamily="18" charset="0"/>
              </a:rPr>
              <a:t>Directed at increasing a client’s level of well-being. Explain the reason for client’s participation health-promotion behaviors.                                                          </a:t>
            </a:r>
          </a:p>
          <a:p>
            <a:pPr algn="l" rtl="0">
              <a:lnSpc>
                <a:spcPct val="120000"/>
              </a:lnSpc>
              <a:buFont typeface="Wingdings" pitchFamily="2" charset="2"/>
              <a:buChar char="Ø"/>
            </a:pPr>
            <a:r>
              <a:rPr lang="en-US" sz="2400" b="1" dirty="0" smtClean="0">
                <a:solidFill>
                  <a:srgbClr val="FF0000"/>
                </a:solidFill>
                <a:latin typeface="Times New Roman" pitchFamily="18" charset="0"/>
                <a:cs typeface="Times New Roman" pitchFamily="18" charset="0"/>
              </a:rPr>
              <a:t>The model focuses on three functions:</a:t>
            </a:r>
          </a:p>
          <a:p>
            <a:pPr marL="0" indent="0" algn="just" rtl="0">
              <a:lnSpc>
                <a:spcPct val="120000"/>
              </a:lnSpc>
              <a:buNone/>
            </a:pPr>
            <a:r>
              <a:rPr lang="en-US" sz="2400" b="1" dirty="0" smtClean="0">
                <a:latin typeface="Times New Roman" pitchFamily="18" charset="0"/>
                <a:cs typeface="Times New Roman" pitchFamily="18" charset="0"/>
              </a:rPr>
              <a:t>1. It identifies factors that enhance or decrease the participation in health promotion.</a:t>
            </a:r>
          </a:p>
          <a:p>
            <a:pPr marL="0" indent="0" algn="just" rtl="0">
              <a:lnSpc>
                <a:spcPct val="120000"/>
              </a:lnSpc>
              <a:buNone/>
            </a:pPr>
            <a:r>
              <a:rPr lang="en-US" sz="2400" b="1" dirty="0" smtClean="0">
                <a:latin typeface="Times New Roman" pitchFamily="18" charset="0"/>
                <a:cs typeface="Times New Roman" pitchFamily="18" charset="0"/>
              </a:rPr>
              <a:t>2. It explain likelihood of a client’s participation health-promotion behaviors.</a:t>
            </a:r>
          </a:p>
          <a:p>
            <a:pPr marL="0" indent="0" algn="just" rtl="0">
              <a:lnSpc>
                <a:spcPct val="120000"/>
              </a:lnSpc>
              <a:buNone/>
            </a:pPr>
            <a:r>
              <a:rPr lang="en-US" sz="2400" b="1" dirty="0" smtClean="0">
                <a:latin typeface="Times New Roman" pitchFamily="18" charset="0"/>
                <a:cs typeface="Times New Roman" pitchFamily="18" charset="0"/>
              </a:rPr>
              <a:t>3. It explains the reasons that individuals engage in health activities</a:t>
            </a:r>
          </a:p>
          <a:p>
            <a:pPr algn="l" rtl="0"/>
            <a:endParaRPr lang="ar-IQ"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3047462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20000"/>
              <a:lumOff val="80000"/>
            </a:schemeClr>
          </a:solidFill>
        </p:spPr>
        <p:txBody>
          <a:bodyPr>
            <a:normAutofit/>
          </a:bodyPr>
          <a:lstStyle/>
          <a:p>
            <a:r>
              <a:rPr lang="en-US" sz="4000" b="1" dirty="0" smtClean="0">
                <a:solidFill>
                  <a:srgbClr val="FF0000"/>
                </a:solidFill>
                <a:latin typeface="Times New Roman" pitchFamily="18" charset="0"/>
                <a:cs typeface="Times New Roman" pitchFamily="18" charset="0"/>
              </a:rPr>
              <a:t>Summary and important points </a:t>
            </a:r>
            <a:endParaRPr lang="ar-IQ" sz="4000" b="1" dirty="0">
              <a:solidFill>
                <a:srgbClr val="FF0000"/>
              </a:solidFill>
              <a:latin typeface="Times New Roman" pitchFamily="18" charset="0"/>
              <a:cs typeface="Times New Roman" pitchFamily="18" charset="0"/>
            </a:endParaRPr>
          </a:p>
        </p:txBody>
      </p:sp>
      <p:sp>
        <p:nvSpPr>
          <p:cNvPr id="3" name="عنصر نائب للمحتوى 2"/>
          <p:cNvSpPr>
            <a:spLocks noGrp="1"/>
          </p:cNvSpPr>
          <p:nvPr>
            <p:ph idx="1"/>
          </p:nvPr>
        </p:nvSpPr>
        <p:spPr>
          <a:solidFill>
            <a:schemeClr val="accent3">
              <a:lumMod val="20000"/>
              <a:lumOff val="80000"/>
            </a:schemeClr>
          </a:solidFill>
        </p:spPr>
        <p:txBody>
          <a:bodyPr/>
          <a:lstStyle/>
          <a:p>
            <a:pPr marL="0" indent="0" algn="just" rtl="0">
              <a:lnSpc>
                <a:spcPct val="150000"/>
              </a:lnSpc>
              <a:buNone/>
            </a:pPr>
            <a:r>
              <a:rPr lang="en-US" b="1" dirty="0" smtClean="0">
                <a:latin typeface="Times New Roman" pitchFamily="18" charset="0"/>
                <a:cs typeface="Times New Roman" pitchFamily="18" charset="0"/>
              </a:rPr>
              <a:t>1. Definitions of : health, disease, illness and health promotion</a:t>
            </a:r>
          </a:p>
          <a:p>
            <a:pPr marL="0" indent="0" algn="just" rtl="0">
              <a:lnSpc>
                <a:spcPct val="150000"/>
              </a:lnSpc>
              <a:buNone/>
            </a:pPr>
            <a:r>
              <a:rPr lang="en-US" b="1" dirty="0" smtClean="0">
                <a:latin typeface="Times New Roman" pitchFamily="18" charset="0"/>
                <a:cs typeface="Times New Roman" pitchFamily="18" charset="0"/>
              </a:rPr>
              <a:t>2. Goal of health promotion</a:t>
            </a:r>
          </a:p>
          <a:p>
            <a:pPr marL="0" indent="0" algn="just" rtl="0">
              <a:lnSpc>
                <a:spcPct val="150000"/>
              </a:lnSpc>
              <a:buNone/>
            </a:pPr>
            <a:r>
              <a:rPr lang="en-US" b="1" dirty="0" smtClean="0">
                <a:latin typeface="Times New Roman" pitchFamily="18" charset="0"/>
                <a:cs typeface="Times New Roman" pitchFamily="18" charset="0"/>
              </a:rPr>
              <a:t>3. Stages of illness</a:t>
            </a:r>
          </a:p>
          <a:p>
            <a:pPr marL="0" indent="0" algn="just" rtl="0">
              <a:lnSpc>
                <a:spcPct val="150000"/>
              </a:lnSpc>
              <a:buNone/>
            </a:pPr>
            <a:r>
              <a:rPr lang="en-US" b="1" dirty="0" smtClean="0">
                <a:latin typeface="Times New Roman" pitchFamily="18" charset="0"/>
                <a:cs typeface="Times New Roman" pitchFamily="18" charset="0"/>
              </a:rPr>
              <a:t>4. Models of health and illness</a:t>
            </a:r>
          </a:p>
          <a:p>
            <a:pPr marL="0" indent="0" algn="just" rtl="0">
              <a:lnSpc>
                <a:spcPct val="150000"/>
              </a:lnSpc>
              <a:buNone/>
            </a:pPr>
            <a:endParaRPr lang="en-US" b="1" dirty="0" smtClean="0">
              <a:latin typeface="Times New Roman" pitchFamily="18" charset="0"/>
              <a:cs typeface="Times New Roman" pitchFamily="18" charset="0"/>
            </a:endParaRPr>
          </a:p>
          <a:p>
            <a:pPr marL="0" indent="0" algn="just" rtl="0">
              <a:lnSpc>
                <a:spcPct val="150000"/>
              </a:lnSpc>
              <a:buNone/>
            </a:pPr>
            <a:endParaRPr lang="ar-IQ" b="1" dirty="0">
              <a:latin typeface="Times New Roman" pitchFamily="18" charset="0"/>
              <a:cs typeface="Times New Roman" pitchFamily="18" charset="0"/>
            </a:endParaRPr>
          </a:p>
        </p:txBody>
      </p:sp>
    </p:spTree>
    <p:extLst>
      <p:ext uri="{BB962C8B-B14F-4D97-AF65-F5344CB8AC3E}">
        <p14:creationId xmlns:p14="http://schemas.microsoft.com/office/powerpoint/2010/main" val="31535628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20000"/>
              <a:lumOff val="80000"/>
            </a:schemeClr>
          </a:solidFill>
        </p:spPr>
        <p:txBody>
          <a:bodyPr/>
          <a:lstStyle/>
          <a:p>
            <a:r>
              <a:rPr lang="en-US" b="1" dirty="0" smtClean="0">
                <a:latin typeface="Times New Roman" pitchFamily="18" charset="0"/>
                <a:cs typeface="Times New Roman" pitchFamily="18" charset="0"/>
              </a:rPr>
              <a:t>Exercise </a:t>
            </a:r>
            <a:endParaRPr lang="ar-IQ" b="1" dirty="0">
              <a:latin typeface="Times New Roman" pitchFamily="18" charset="0"/>
              <a:cs typeface="Times New Roman" pitchFamily="18" charset="0"/>
            </a:endParaRPr>
          </a:p>
        </p:txBody>
      </p:sp>
      <p:sp>
        <p:nvSpPr>
          <p:cNvPr id="3" name="عنصر نائب للمحتوى 2"/>
          <p:cNvSpPr>
            <a:spLocks noGrp="1"/>
          </p:cNvSpPr>
          <p:nvPr>
            <p:ph idx="1"/>
          </p:nvPr>
        </p:nvSpPr>
        <p:spPr>
          <a:solidFill>
            <a:schemeClr val="accent3">
              <a:lumMod val="20000"/>
              <a:lumOff val="80000"/>
            </a:schemeClr>
          </a:solidFill>
        </p:spPr>
        <p:txBody>
          <a:bodyPr>
            <a:normAutofit fontScale="92500"/>
          </a:bodyPr>
          <a:lstStyle/>
          <a:p>
            <a:pPr marL="0" indent="0" algn="just" rtl="0">
              <a:buNone/>
            </a:pPr>
            <a:r>
              <a:rPr lang="en-US" sz="2800" b="1" dirty="0" smtClean="0">
                <a:solidFill>
                  <a:schemeClr val="accent1"/>
                </a:solidFill>
                <a:latin typeface="Times New Roman" pitchFamily="18" charset="0"/>
                <a:cs typeface="Times New Roman" pitchFamily="18" charset="0"/>
              </a:rPr>
              <a:t>Q1) Define illness. What are the stages of illness?</a:t>
            </a:r>
          </a:p>
          <a:p>
            <a:pPr marL="0" indent="0" algn="just" rtl="0">
              <a:buNone/>
            </a:pPr>
            <a:r>
              <a:rPr lang="en-US" sz="2800" b="1" dirty="0" smtClean="0">
                <a:solidFill>
                  <a:schemeClr val="accent1"/>
                </a:solidFill>
                <a:latin typeface="Times New Roman" pitchFamily="18" charset="0"/>
                <a:cs typeface="Times New Roman" pitchFamily="18" charset="0"/>
              </a:rPr>
              <a:t>Q2) Numerate the models of (health and illness).</a:t>
            </a:r>
          </a:p>
          <a:p>
            <a:pPr marL="0" lvl="0" indent="0" algn="just" rtl="0">
              <a:buNone/>
            </a:pPr>
            <a:r>
              <a:rPr lang="en-US" sz="2800" b="1" dirty="0" smtClean="0">
                <a:solidFill>
                  <a:schemeClr val="accent1"/>
                </a:solidFill>
                <a:latin typeface="Times New Roman" pitchFamily="18" charset="0"/>
                <a:cs typeface="Times New Roman" pitchFamily="18" charset="0"/>
              </a:rPr>
              <a:t>Q3)</a:t>
            </a:r>
            <a:r>
              <a:rPr lang="en-US" sz="2800" b="1" dirty="0">
                <a:solidFill>
                  <a:schemeClr val="accent1"/>
                </a:solidFill>
                <a:latin typeface="Times New Roman" pitchFamily="18" charset="0"/>
                <a:cs typeface="Times New Roman" pitchFamily="18" charset="0"/>
              </a:rPr>
              <a:t> </a:t>
            </a:r>
            <a:r>
              <a:rPr lang="en-US" sz="2800" b="1" dirty="0" smtClean="0">
                <a:solidFill>
                  <a:schemeClr val="accent1"/>
                </a:solidFill>
                <a:latin typeface="Times New Roman" pitchFamily="18" charset="0"/>
                <a:cs typeface="Times New Roman" pitchFamily="18" charset="0"/>
              </a:rPr>
              <a:t>Discuss the (Health </a:t>
            </a:r>
            <a:r>
              <a:rPr lang="en-US" sz="2800" b="1" dirty="0">
                <a:solidFill>
                  <a:schemeClr val="accent1"/>
                </a:solidFill>
                <a:latin typeface="Times New Roman" pitchFamily="18" charset="0"/>
                <a:cs typeface="Times New Roman" pitchFamily="18" charset="0"/>
              </a:rPr>
              <a:t>Promotion </a:t>
            </a:r>
            <a:r>
              <a:rPr lang="en-US" sz="2800" b="1" dirty="0" smtClean="0">
                <a:solidFill>
                  <a:schemeClr val="accent1"/>
                </a:solidFill>
                <a:latin typeface="Times New Roman" pitchFamily="18" charset="0"/>
                <a:cs typeface="Times New Roman" pitchFamily="18" charset="0"/>
              </a:rPr>
              <a:t>Model). </a:t>
            </a:r>
          </a:p>
          <a:p>
            <a:pPr marL="0" lvl="0" indent="0" algn="just" rtl="0">
              <a:buNone/>
            </a:pPr>
            <a:r>
              <a:rPr lang="en-US" sz="2800" b="1" dirty="0" smtClean="0">
                <a:solidFill>
                  <a:schemeClr val="accent1"/>
                </a:solidFill>
                <a:latin typeface="Times New Roman" pitchFamily="18" charset="0"/>
                <a:cs typeface="Times New Roman" pitchFamily="18" charset="0"/>
              </a:rPr>
              <a:t>Q4) Discuss the (Health </a:t>
            </a:r>
            <a:r>
              <a:rPr lang="en-US" sz="2800" b="1" dirty="0">
                <a:solidFill>
                  <a:schemeClr val="accent1"/>
                </a:solidFill>
                <a:latin typeface="Times New Roman" pitchFamily="18" charset="0"/>
                <a:cs typeface="Times New Roman" pitchFamily="18" charset="0"/>
              </a:rPr>
              <a:t>– Belief </a:t>
            </a:r>
            <a:r>
              <a:rPr lang="en-US" sz="2800" b="1" dirty="0" smtClean="0">
                <a:solidFill>
                  <a:schemeClr val="accent1"/>
                </a:solidFill>
                <a:latin typeface="Times New Roman" pitchFamily="18" charset="0"/>
                <a:cs typeface="Times New Roman" pitchFamily="18" charset="0"/>
              </a:rPr>
              <a:t>Model). </a:t>
            </a:r>
          </a:p>
          <a:p>
            <a:pPr marL="0" lvl="0" indent="0" algn="just" rtl="0">
              <a:buNone/>
            </a:pPr>
            <a:r>
              <a:rPr lang="en-US" sz="2800" b="1" dirty="0" smtClean="0">
                <a:solidFill>
                  <a:schemeClr val="accent1"/>
                </a:solidFill>
                <a:latin typeface="Times New Roman" pitchFamily="18" charset="0"/>
                <a:cs typeface="Times New Roman" pitchFamily="18" charset="0"/>
              </a:rPr>
              <a:t>Q5) True or False:</a:t>
            </a:r>
          </a:p>
          <a:p>
            <a:pPr marL="457200" lvl="0" indent="-457200" algn="just" rtl="0">
              <a:buAutoNum type="arabicPeriod"/>
            </a:pPr>
            <a:r>
              <a:rPr lang="en-US" sz="2400" b="1" dirty="0" smtClean="0">
                <a:latin typeface="Times New Roman" pitchFamily="18" charset="0"/>
                <a:cs typeface="Times New Roman" pitchFamily="18" charset="0"/>
              </a:rPr>
              <a:t>High–Level </a:t>
            </a:r>
            <a:r>
              <a:rPr lang="en-US" sz="2400" b="1" dirty="0">
                <a:latin typeface="Times New Roman" pitchFamily="18" charset="0"/>
                <a:cs typeface="Times New Roman" pitchFamily="18" charset="0"/>
              </a:rPr>
              <a:t>Wellness Model </a:t>
            </a:r>
            <a:r>
              <a:rPr lang="en-US" sz="2400" b="1" dirty="0" smtClean="0">
                <a:latin typeface="Times New Roman" pitchFamily="18" charset="0"/>
                <a:cs typeface="Times New Roman" pitchFamily="18" charset="0"/>
              </a:rPr>
              <a:t>requires </a:t>
            </a:r>
            <a:r>
              <a:rPr lang="en-US" sz="2400" b="1" dirty="0">
                <a:latin typeface="Times New Roman" pitchFamily="18" charset="0"/>
                <a:cs typeface="Times New Roman" pitchFamily="18" charset="0"/>
              </a:rPr>
              <a:t>the individual to maintain a continuum of balance and purposeful direction within the environment. </a:t>
            </a:r>
          </a:p>
          <a:p>
            <a:pPr marL="457200" lvl="0" indent="-457200" algn="just" rtl="0">
              <a:buAutoNum type="arabicPeriod"/>
            </a:pPr>
            <a:r>
              <a:rPr lang="en-US" sz="2600" b="1" dirty="0" smtClean="0">
                <a:latin typeface="Times New Roman" pitchFamily="18" charset="0"/>
                <a:cs typeface="Times New Roman" pitchFamily="18" charset="0"/>
              </a:rPr>
              <a:t>Health–illness Continuum reflects </a:t>
            </a:r>
            <a:r>
              <a:rPr lang="en-US" sz="2600" b="1" dirty="0">
                <a:latin typeface="Times New Roman" pitchFamily="18" charset="0"/>
                <a:cs typeface="Times New Roman" pitchFamily="18" charset="0"/>
              </a:rPr>
              <a:t>the extent to which individual’s function to promote survival and well-being. </a:t>
            </a:r>
          </a:p>
          <a:p>
            <a:pPr marL="0" lvl="0" indent="0" algn="l" rtl="0">
              <a:buNone/>
            </a:pPr>
            <a:endParaRPr lang="en-US" sz="2500" b="1" dirty="0">
              <a:solidFill>
                <a:srgbClr val="FF0000"/>
              </a:solidFill>
              <a:latin typeface="Times New Roman" pitchFamily="18" charset="0"/>
              <a:cs typeface="Times New Roman" pitchFamily="18" charset="0"/>
            </a:endParaRPr>
          </a:p>
          <a:p>
            <a:pPr marL="457200" lvl="0" indent="-457200" algn="just" rtl="0">
              <a:buAutoNum type="arabicPeriod"/>
            </a:pPr>
            <a:endParaRPr lang="en-US" sz="2400" b="1" dirty="0" smtClean="0">
              <a:latin typeface="Times New Roman" pitchFamily="18" charset="0"/>
              <a:cs typeface="Times New Roman" pitchFamily="18" charset="0"/>
            </a:endParaRPr>
          </a:p>
          <a:p>
            <a:pPr marL="457200" lvl="0" indent="-457200" algn="just" rtl="0">
              <a:buAutoNum type="arabicPeriod"/>
            </a:pPr>
            <a:endParaRPr lang="en-US" sz="2400" b="1" dirty="0">
              <a:latin typeface="Times New Roman" pitchFamily="18" charset="0"/>
              <a:cs typeface="Times New Roman" pitchFamily="18" charset="0"/>
            </a:endParaRPr>
          </a:p>
          <a:p>
            <a:pPr marL="0" lvl="0" indent="0" algn="just" rtl="0">
              <a:buNone/>
            </a:pPr>
            <a:endParaRPr lang="en-US" sz="2800" b="1" dirty="0" smtClean="0">
              <a:solidFill>
                <a:schemeClr val="accent1"/>
              </a:solidFill>
              <a:latin typeface="Times New Roman" pitchFamily="18" charset="0"/>
              <a:cs typeface="Times New Roman" pitchFamily="18" charset="0"/>
            </a:endParaRPr>
          </a:p>
          <a:p>
            <a:pPr marL="0" lvl="0" indent="0" algn="just" rtl="0">
              <a:buNone/>
            </a:pPr>
            <a:endParaRPr lang="en-US" sz="2800" b="1" dirty="0">
              <a:solidFill>
                <a:schemeClr val="accent1"/>
              </a:solidFill>
              <a:latin typeface="Times New Roman" pitchFamily="18" charset="0"/>
              <a:cs typeface="Times New Roman" pitchFamily="18" charset="0"/>
            </a:endParaRPr>
          </a:p>
          <a:p>
            <a:pPr marL="0" lvl="0" indent="0" algn="just" rtl="0">
              <a:buNone/>
            </a:pPr>
            <a:endParaRPr lang="en-US" sz="2800" b="1" dirty="0">
              <a:solidFill>
                <a:schemeClr val="accent1"/>
              </a:solidFill>
              <a:latin typeface="Times New Roman" pitchFamily="18" charset="0"/>
              <a:cs typeface="Times New Roman" pitchFamily="18" charset="0"/>
            </a:endParaRPr>
          </a:p>
          <a:p>
            <a:pPr marL="0" indent="0" algn="just" rtl="0">
              <a:buNone/>
            </a:pPr>
            <a:endParaRPr lang="ar-IQ" sz="2800" b="1" dirty="0">
              <a:solidFill>
                <a:schemeClr val="accent1"/>
              </a:solidFill>
              <a:latin typeface="Times New Roman" pitchFamily="18" charset="0"/>
              <a:cs typeface="Times New Roman" pitchFamily="18" charset="0"/>
            </a:endParaRPr>
          </a:p>
        </p:txBody>
      </p:sp>
    </p:spTree>
    <p:extLst>
      <p:ext uri="{BB962C8B-B14F-4D97-AF65-F5344CB8AC3E}">
        <p14:creationId xmlns:p14="http://schemas.microsoft.com/office/powerpoint/2010/main" val="31459425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20000"/>
              <a:lumOff val="80000"/>
            </a:schemeClr>
          </a:solidFill>
        </p:spPr>
        <p:txBody>
          <a:bodyPr>
            <a:noAutofit/>
          </a:bodyPr>
          <a:lstStyle/>
          <a:p>
            <a:pPr lvl="0">
              <a:spcBef>
                <a:spcPct val="20000"/>
              </a:spcBef>
            </a:pP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The End---</a:t>
            </a:r>
            <a:r>
              <a:rPr lang="en-US" sz="4000" b="1" dirty="0">
                <a:solidFill>
                  <a:prstClr val="black"/>
                </a:solidFill>
                <a:latin typeface="Times New Roman" pitchFamily="18" charset="0"/>
                <a:ea typeface="+mn-ea"/>
                <a:cs typeface="Times New Roman" pitchFamily="18" charset="0"/>
              </a:rPr>
              <a:t>Thank you </a:t>
            </a:r>
            <a:r>
              <a:rPr lang="en-US" sz="4000" b="1" dirty="0" smtClean="0">
                <a:solidFill>
                  <a:prstClr val="black"/>
                </a:solidFill>
                <a:latin typeface="Times New Roman" pitchFamily="18" charset="0"/>
                <a:ea typeface="+mn-ea"/>
                <a:cs typeface="Times New Roman" pitchFamily="18" charset="0"/>
              </a:rPr>
              <a:t>a lot</a:t>
            </a:r>
            <a:r>
              <a:rPr lang="ar-IQ" sz="4000" b="1" dirty="0">
                <a:solidFill>
                  <a:prstClr val="black"/>
                </a:solidFill>
                <a:latin typeface="Times New Roman" pitchFamily="18" charset="0"/>
                <a:ea typeface="+mn-ea"/>
                <a:cs typeface="Times New Roman" pitchFamily="18" charset="0"/>
              </a:rPr>
              <a:t/>
            </a:r>
            <a:br>
              <a:rPr lang="ar-IQ" sz="4000" b="1" dirty="0">
                <a:solidFill>
                  <a:prstClr val="black"/>
                </a:solidFill>
                <a:latin typeface="Times New Roman" pitchFamily="18" charset="0"/>
                <a:ea typeface="+mn-ea"/>
                <a:cs typeface="Times New Roman" pitchFamily="18" charset="0"/>
              </a:rPr>
            </a:br>
            <a:r>
              <a:rPr lang="en-US" sz="4000" b="1" dirty="0" smtClean="0">
                <a:latin typeface="Times New Roman" pitchFamily="18" charset="0"/>
                <a:cs typeface="Times New Roman" pitchFamily="18" charset="0"/>
              </a:rPr>
              <a:t> </a:t>
            </a:r>
            <a:endParaRPr lang="ar-IQ" sz="4000" b="1" dirty="0">
              <a:latin typeface="Times New Roman" pitchFamily="18" charset="0"/>
              <a:cs typeface="Times New Roman" pitchFamily="18" charset="0"/>
            </a:endParaRPr>
          </a:p>
        </p:txBody>
      </p:sp>
      <p:sp>
        <p:nvSpPr>
          <p:cNvPr id="3" name="عنصر نائب للمحتوى 2"/>
          <p:cNvSpPr>
            <a:spLocks noGrp="1"/>
          </p:cNvSpPr>
          <p:nvPr>
            <p:ph sz="half" idx="1"/>
          </p:nvPr>
        </p:nvSpPr>
        <p:spPr/>
        <p:txBody>
          <a:bodyPr>
            <a:normAutofit/>
          </a:bodyPr>
          <a:lstStyle/>
          <a:p>
            <a:pPr marL="0" indent="0" algn="ctr">
              <a:buNone/>
            </a:pPr>
            <a:endParaRPr lang="ar-IQ" sz="3600" dirty="0"/>
          </a:p>
        </p:txBody>
      </p:sp>
      <p:sp>
        <p:nvSpPr>
          <p:cNvPr id="4" name="عنصر نائب للمحتوى 3"/>
          <p:cNvSpPr>
            <a:spLocks noGrp="1"/>
          </p:cNvSpPr>
          <p:nvPr>
            <p:ph sz="half" idx="2"/>
          </p:nvPr>
        </p:nvSpPr>
        <p:spPr/>
        <p:txBody>
          <a:bodyPr/>
          <a:lstStyle/>
          <a:p>
            <a:endParaRPr lang="ar-IQ" dirty="0"/>
          </a:p>
        </p:txBody>
      </p:sp>
      <p:pic>
        <p:nvPicPr>
          <p:cNvPr id="1026" name="Picture 2" descr="F:\ALL\كلشي و كلاشي\62356_1410152349231458_1828136109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628800"/>
            <a:ext cx="4032448" cy="453650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F:\ALL\كلشي و كلاشي\1001283_292581610895384_1929146855_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1628800"/>
            <a:ext cx="4104456" cy="4536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0829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6" name="عنصر نائب للمحتوى 5"/>
          <p:cNvSpPr>
            <a:spLocks noGrp="1"/>
          </p:cNvSpPr>
          <p:nvPr>
            <p:ph idx="4294967295"/>
          </p:nvPr>
        </p:nvSpPr>
        <p:spPr>
          <a:xfrm>
            <a:off x="755576" y="5085184"/>
            <a:ext cx="7632848" cy="1772816"/>
          </a:xfrm>
          <a:solidFill>
            <a:schemeClr val="accent3">
              <a:lumMod val="40000"/>
              <a:lumOff val="60000"/>
            </a:schemeClr>
          </a:solidFill>
        </p:spPr>
        <p:txBody>
          <a:bodyPr/>
          <a:lstStyle/>
          <a:p>
            <a:pPr marL="0" indent="0" algn="ctr">
              <a:buNone/>
            </a:pPr>
            <a:r>
              <a:rPr lang="en-US" sz="2400" b="1" dirty="0" smtClean="0">
                <a:effectLst/>
                <a:latin typeface="Times New Roman" pitchFamily="18" charset="0"/>
                <a:ea typeface="Times New Roman"/>
                <a:cs typeface="Times New Roman" pitchFamily="18" charset="0"/>
              </a:rPr>
              <a:t>    Lecturer</a:t>
            </a:r>
          </a:p>
          <a:p>
            <a:pPr marL="0" indent="0" algn="ctr">
              <a:buNone/>
            </a:pPr>
            <a:r>
              <a:rPr lang="en-US" sz="2400" b="1" dirty="0" smtClean="0">
                <a:effectLst/>
                <a:latin typeface="Times New Roman" pitchFamily="18" charset="0"/>
                <a:ea typeface="Times New Roman"/>
                <a:cs typeface="Times New Roman" pitchFamily="18" charset="0"/>
              </a:rPr>
              <a:t>Dr. </a:t>
            </a:r>
            <a:r>
              <a:rPr lang="en-US" sz="2400" b="1" dirty="0" err="1" smtClean="0">
                <a:effectLst/>
                <a:latin typeface="Times New Roman" pitchFamily="18" charset="0"/>
                <a:ea typeface="Times New Roman"/>
                <a:cs typeface="Times New Roman" pitchFamily="18" charset="0"/>
              </a:rPr>
              <a:t>Firas</a:t>
            </a:r>
            <a:r>
              <a:rPr lang="en-US" sz="2400" b="1" dirty="0" smtClean="0">
                <a:effectLst/>
                <a:latin typeface="Times New Roman" pitchFamily="18" charset="0"/>
                <a:ea typeface="Times New Roman"/>
                <a:cs typeface="Times New Roman" pitchFamily="18" charset="0"/>
              </a:rPr>
              <a:t> A. </a:t>
            </a:r>
            <a:r>
              <a:rPr lang="en-US" sz="2400" b="1" dirty="0" err="1" smtClean="0">
                <a:effectLst/>
                <a:latin typeface="Times New Roman" pitchFamily="18" charset="0"/>
                <a:ea typeface="Times New Roman"/>
                <a:cs typeface="Times New Roman" pitchFamily="18" charset="0"/>
              </a:rPr>
              <a:t>Jassim</a:t>
            </a:r>
            <a:endParaRPr lang="en-US" sz="2400" b="1" dirty="0" smtClean="0">
              <a:effectLst/>
              <a:latin typeface="Times New Roman" pitchFamily="18" charset="0"/>
              <a:ea typeface="Times New Roman"/>
              <a:cs typeface="Times New Roman" pitchFamily="18" charset="0"/>
            </a:endParaRPr>
          </a:p>
          <a:p>
            <a:pPr marL="0" indent="0" algn="ctr">
              <a:buNone/>
            </a:pPr>
            <a:r>
              <a:rPr lang="en-US" sz="2400" b="1" dirty="0" smtClean="0">
                <a:latin typeface="Times New Roman" pitchFamily="18" charset="0"/>
                <a:cs typeface="Times New Roman" pitchFamily="18" charset="0"/>
              </a:rPr>
              <a:t>Arab Board (PhD) in Family Medicine</a:t>
            </a:r>
            <a:endParaRPr lang="ar-IQ" b="1" dirty="0">
              <a:latin typeface="Times New Roman" pitchFamily="18" charset="0"/>
              <a:cs typeface="Times New Roman" pitchFamily="18" charset="0"/>
            </a:endParaRPr>
          </a:p>
        </p:txBody>
      </p:sp>
      <p:sp>
        <p:nvSpPr>
          <p:cNvPr id="2" name="مستطيل 1"/>
          <p:cNvSpPr/>
          <p:nvPr/>
        </p:nvSpPr>
        <p:spPr>
          <a:xfrm>
            <a:off x="683568" y="188640"/>
            <a:ext cx="7632848" cy="4770537"/>
          </a:xfrm>
          <a:prstGeom prst="rect">
            <a:avLst/>
          </a:prstGeom>
        </p:spPr>
        <p:txBody>
          <a:bodyPr wrap="square">
            <a:spAutoFit/>
          </a:bodyPr>
          <a:lstStyle/>
          <a:p>
            <a:pPr algn="ctr"/>
            <a:r>
              <a:rPr lang="en-US" sz="4400" dirty="0"/>
              <a:t>Lecture No. 1</a:t>
            </a:r>
            <a:br>
              <a:rPr lang="en-US" sz="4400" dirty="0"/>
            </a:br>
            <a:r>
              <a:rPr lang="en-US" sz="4400" dirty="0"/>
              <a:t>       </a:t>
            </a:r>
            <a:r>
              <a:rPr lang="en-US" sz="7200" b="1" dirty="0">
                <a:solidFill>
                  <a:srgbClr val="FF0000"/>
                </a:solidFill>
              </a:rPr>
              <a:t>An overview of </a:t>
            </a:r>
            <a:r>
              <a:rPr lang="en-US" sz="7200" b="1" dirty="0" smtClean="0">
                <a:solidFill>
                  <a:srgbClr val="FF0000"/>
                </a:solidFill>
              </a:rPr>
              <a:t>Health </a:t>
            </a:r>
            <a:r>
              <a:rPr lang="en-US" sz="7200" b="1" dirty="0">
                <a:solidFill>
                  <a:srgbClr val="FF0000"/>
                </a:solidFill>
              </a:rPr>
              <a:t>and Health Promotion</a:t>
            </a:r>
            <a:r>
              <a:rPr lang="en-US" sz="4400" dirty="0"/>
              <a:t/>
            </a:r>
            <a:br>
              <a:rPr lang="en-US" sz="4400" dirty="0"/>
            </a:br>
            <a:r>
              <a:rPr lang="en-US" sz="4400" dirty="0" smtClean="0"/>
              <a:t>Feb.  2023 </a:t>
            </a:r>
            <a:endParaRPr lang="en-US" sz="4400" dirty="0"/>
          </a:p>
        </p:txBody>
      </p:sp>
    </p:spTree>
    <p:extLst>
      <p:ext uri="{BB962C8B-B14F-4D97-AF65-F5344CB8AC3E}">
        <p14:creationId xmlns:p14="http://schemas.microsoft.com/office/powerpoint/2010/main" val="1330852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20000"/>
              <a:lumOff val="80000"/>
            </a:schemeClr>
          </a:solidFill>
        </p:spPr>
        <p:txBody>
          <a:bodyPr>
            <a:normAutofit/>
          </a:bodyPr>
          <a:lstStyle/>
          <a:p>
            <a:r>
              <a:rPr lang="en-US" sz="4000" b="1" dirty="0" smtClean="0">
                <a:latin typeface="Times New Roman" pitchFamily="18" charset="0"/>
                <a:cs typeface="Times New Roman" pitchFamily="18" charset="0"/>
              </a:rPr>
              <a:t>Objectives of the lecture</a:t>
            </a:r>
            <a:endParaRPr lang="ar-IQ" sz="4000" b="1" dirty="0">
              <a:latin typeface="Times New Roman" pitchFamily="18" charset="0"/>
              <a:cs typeface="Times New Roman" pitchFamily="18" charset="0"/>
            </a:endParaRPr>
          </a:p>
        </p:txBody>
      </p:sp>
      <p:sp>
        <p:nvSpPr>
          <p:cNvPr id="3" name="عنصر نائب للمحتوى 2"/>
          <p:cNvSpPr>
            <a:spLocks noGrp="1"/>
          </p:cNvSpPr>
          <p:nvPr>
            <p:ph idx="1"/>
          </p:nvPr>
        </p:nvSpPr>
        <p:spPr>
          <a:solidFill>
            <a:schemeClr val="accent3">
              <a:lumMod val="20000"/>
              <a:lumOff val="80000"/>
            </a:schemeClr>
          </a:solidFill>
        </p:spPr>
        <p:txBody>
          <a:bodyPr/>
          <a:lstStyle/>
          <a:p>
            <a:pPr marL="0" indent="0" algn="l" rtl="0">
              <a:buNone/>
            </a:pPr>
            <a:r>
              <a:rPr lang="en-US" u="sng" dirty="0" smtClean="0">
                <a:latin typeface="Times New Roman" pitchFamily="18" charset="0"/>
                <a:cs typeface="Times New Roman" pitchFamily="18" charset="0"/>
              </a:rPr>
              <a:t>At the end of this lecture, the student will:</a:t>
            </a:r>
          </a:p>
          <a:p>
            <a:pPr marL="514350" indent="-514350" algn="l" rtl="0">
              <a:buAutoNum type="arabicPeriod"/>
            </a:pPr>
            <a:r>
              <a:rPr lang="en-US" dirty="0" smtClean="0">
                <a:latin typeface="Times New Roman" pitchFamily="18" charset="0"/>
                <a:cs typeface="Times New Roman" pitchFamily="18" charset="0"/>
              </a:rPr>
              <a:t>Understand the definition and goal of health promotion</a:t>
            </a:r>
          </a:p>
          <a:p>
            <a:pPr marL="514350" indent="-514350" algn="l" rtl="0">
              <a:buAutoNum type="arabicPeriod"/>
            </a:pPr>
            <a:r>
              <a:rPr lang="en-US" dirty="0" smtClean="0">
                <a:latin typeface="Times New Roman" pitchFamily="18" charset="0"/>
                <a:cs typeface="Times New Roman" pitchFamily="18" charset="0"/>
              </a:rPr>
              <a:t>Understand the definition and principle of health</a:t>
            </a:r>
          </a:p>
          <a:p>
            <a:pPr marL="514350" indent="-514350" algn="l" rtl="0">
              <a:buAutoNum type="arabicPeriod"/>
            </a:pPr>
            <a:r>
              <a:rPr lang="en-US" dirty="0" smtClean="0">
                <a:latin typeface="Times New Roman" pitchFamily="18" charset="0"/>
                <a:cs typeface="Times New Roman" pitchFamily="18" charset="0"/>
              </a:rPr>
              <a:t>Understand the illness and its stages</a:t>
            </a:r>
          </a:p>
          <a:p>
            <a:pPr marL="514350" indent="-514350" algn="l" rtl="0">
              <a:buAutoNum type="arabicPeriod"/>
            </a:pPr>
            <a:r>
              <a:rPr lang="en-US" dirty="0" smtClean="0">
                <a:latin typeface="Times New Roman" pitchFamily="18" charset="0"/>
                <a:cs typeface="Times New Roman" pitchFamily="18" charset="0"/>
              </a:rPr>
              <a:t>Understand the disease </a:t>
            </a:r>
          </a:p>
          <a:p>
            <a:pPr marL="514350" indent="-514350" algn="l" rtl="0">
              <a:buAutoNum type="arabicPeriod"/>
            </a:pPr>
            <a:r>
              <a:rPr lang="en-US" dirty="0" smtClean="0">
                <a:latin typeface="Times New Roman" pitchFamily="18" charset="0"/>
                <a:cs typeface="Times New Roman" pitchFamily="18" charset="0"/>
              </a:rPr>
              <a:t>Know the models of health and illness</a:t>
            </a:r>
          </a:p>
          <a:p>
            <a:pPr marL="0" indent="0" algn="l" rtl="0">
              <a:buNone/>
            </a:pP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2990629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3" name="عنوان 2"/>
          <p:cNvSpPr>
            <a:spLocks noGrp="1"/>
          </p:cNvSpPr>
          <p:nvPr>
            <p:ph type="title"/>
          </p:nvPr>
        </p:nvSpPr>
        <p:spPr>
          <a:xfrm>
            <a:off x="457200" y="274638"/>
            <a:ext cx="8229600" cy="634082"/>
          </a:xfrm>
          <a:solidFill>
            <a:schemeClr val="accent4">
              <a:lumMod val="20000"/>
              <a:lumOff val="80000"/>
            </a:schemeClr>
          </a:solidFill>
        </p:spPr>
        <p:txBody>
          <a:bodyPr>
            <a:noAutofit/>
          </a:bodyPr>
          <a:lstStyle/>
          <a:p>
            <a:pPr lvl="0" rtl="0">
              <a:spcBef>
                <a:spcPct val="20000"/>
              </a:spcBef>
            </a:pPr>
            <a:r>
              <a:rPr lang="en-US" sz="3200" b="1" dirty="0" smtClean="0">
                <a:solidFill>
                  <a:prstClr val="black"/>
                </a:solidFill>
                <a:latin typeface="Times New Roman" pitchFamily="18" charset="0"/>
                <a:ea typeface="+mn-ea"/>
                <a:cs typeface="Times New Roman" pitchFamily="18" charset="0"/>
              </a:rPr>
              <a:t/>
            </a:r>
            <a:br>
              <a:rPr lang="en-US" sz="3200" b="1" dirty="0" smtClean="0">
                <a:solidFill>
                  <a:prstClr val="black"/>
                </a:solidFill>
                <a:latin typeface="Times New Roman" pitchFamily="18" charset="0"/>
                <a:ea typeface="+mn-ea"/>
                <a:cs typeface="Times New Roman" pitchFamily="18" charset="0"/>
              </a:rPr>
            </a:br>
            <a:r>
              <a:rPr lang="en-US" sz="3200" b="1" dirty="0" smtClean="0">
                <a:solidFill>
                  <a:prstClr val="black"/>
                </a:solidFill>
                <a:latin typeface="Times New Roman" pitchFamily="18" charset="0"/>
                <a:ea typeface="+mn-ea"/>
                <a:cs typeface="Times New Roman" pitchFamily="18" charset="0"/>
              </a:rPr>
              <a:t/>
            </a:r>
            <a:br>
              <a:rPr lang="en-US" sz="3200" b="1" dirty="0" smtClean="0">
                <a:solidFill>
                  <a:prstClr val="black"/>
                </a:solidFill>
                <a:latin typeface="Times New Roman" pitchFamily="18" charset="0"/>
                <a:ea typeface="+mn-ea"/>
                <a:cs typeface="Times New Roman" pitchFamily="18" charset="0"/>
              </a:rPr>
            </a:br>
            <a:r>
              <a:rPr lang="en-US" sz="3200" b="1" dirty="0" smtClean="0">
                <a:solidFill>
                  <a:prstClr val="black"/>
                </a:solidFill>
                <a:latin typeface="Times New Roman" pitchFamily="18" charset="0"/>
                <a:ea typeface="+mn-ea"/>
                <a:cs typeface="Times New Roman" pitchFamily="18" charset="0"/>
              </a:rPr>
              <a:t>Health promotion</a:t>
            </a:r>
            <a:r>
              <a:rPr lang="en-US" sz="3200" b="1" dirty="0">
                <a:solidFill>
                  <a:prstClr val="black"/>
                </a:solidFill>
                <a:latin typeface="Times New Roman" pitchFamily="18" charset="0"/>
                <a:ea typeface="+mn-ea"/>
                <a:cs typeface="Times New Roman" pitchFamily="18" charset="0"/>
              </a:rPr>
              <a:t/>
            </a:r>
            <a:br>
              <a:rPr lang="en-US" sz="3200" b="1" dirty="0">
                <a:solidFill>
                  <a:prstClr val="black"/>
                </a:solidFill>
                <a:latin typeface="Times New Roman" pitchFamily="18" charset="0"/>
                <a:ea typeface="+mn-ea"/>
                <a:cs typeface="Times New Roman" pitchFamily="18" charset="0"/>
              </a:rPr>
            </a:br>
            <a:endParaRPr lang="ar-IQ" sz="7200" b="1" dirty="0">
              <a:latin typeface="Times New Roman" pitchFamily="18" charset="0"/>
              <a:cs typeface="Times New Roman" pitchFamily="18" charset="0"/>
            </a:endParaRPr>
          </a:p>
        </p:txBody>
      </p:sp>
      <p:sp>
        <p:nvSpPr>
          <p:cNvPr id="4" name="عنصر نائب للمحتوى 3"/>
          <p:cNvSpPr>
            <a:spLocks noGrp="1"/>
          </p:cNvSpPr>
          <p:nvPr>
            <p:ph idx="1"/>
          </p:nvPr>
        </p:nvSpPr>
        <p:spPr>
          <a:xfrm>
            <a:off x="251520" y="1196752"/>
            <a:ext cx="8496944" cy="5400600"/>
          </a:xfrm>
          <a:solidFill>
            <a:schemeClr val="accent3">
              <a:lumMod val="20000"/>
              <a:lumOff val="80000"/>
            </a:schemeClr>
          </a:solidFill>
        </p:spPr>
        <p:txBody>
          <a:bodyPr>
            <a:noAutofit/>
          </a:bodyPr>
          <a:lstStyle/>
          <a:p>
            <a:pPr algn="just" rtl="0">
              <a:buFont typeface="Wingdings" pitchFamily="2" charset="2"/>
              <a:buChar char="Ø"/>
            </a:pPr>
            <a:r>
              <a:rPr lang="en-US" sz="2800" b="1" dirty="0" smtClean="0">
                <a:latin typeface="Times New Roman" pitchFamily="18" charset="0"/>
                <a:cs typeface="Times New Roman" pitchFamily="18" charset="0"/>
              </a:rPr>
              <a:t>It is a major goal of community health nursing practice . </a:t>
            </a:r>
          </a:p>
          <a:p>
            <a:pPr algn="just" rtl="0">
              <a:buFont typeface="Wingdings" pitchFamily="2" charset="2"/>
              <a:buChar char="Ø"/>
            </a:pPr>
            <a:r>
              <a:rPr lang="en-US" sz="2800" b="1" dirty="0" smtClean="0">
                <a:latin typeface="Times New Roman" pitchFamily="18" charset="0"/>
                <a:cs typeface="Times New Roman" pitchFamily="18" charset="0"/>
              </a:rPr>
              <a:t>It is more than preventing illness and focuses on changing patterns of behaviors.                                                     </a:t>
            </a:r>
          </a:p>
          <a:p>
            <a:pPr algn="just" rtl="0">
              <a:buFont typeface="Wingdings" pitchFamily="2" charset="2"/>
              <a:buChar char="Ø"/>
            </a:pPr>
            <a:r>
              <a:rPr lang="en-US" sz="2800" b="1" dirty="0" smtClean="0">
                <a:latin typeface="Times New Roman" pitchFamily="18" charset="0"/>
                <a:cs typeface="Times New Roman" pitchFamily="18" charset="0"/>
              </a:rPr>
              <a:t>Health promotion and disease prevention are the challenge of the 21st </a:t>
            </a:r>
            <a:r>
              <a:rPr lang="en-US" sz="2800" b="1" dirty="0" smtClean="0">
                <a:latin typeface="Times New Roman" pitchFamily="18" charset="0"/>
                <a:cs typeface="Times New Roman" pitchFamily="18" charset="0"/>
              </a:rPr>
              <a:t>century.</a:t>
            </a:r>
          </a:p>
          <a:p>
            <a:pPr marL="0" indent="0" algn="just" rtl="0">
              <a:buNone/>
            </a:pPr>
            <a:endParaRPr lang="en-US" sz="2800" b="1" dirty="0" smtClean="0">
              <a:latin typeface="Times New Roman" pitchFamily="18" charset="0"/>
              <a:cs typeface="Times New Roman" pitchFamily="18" charset="0"/>
            </a:endParaRPr>
          </a:p>
          <a:p>
            <a:pPr algn="just" rtl="0">
              <a:buFont typeface="Wingdings" pitchFamily="2" charset="2"/>
              <a:buChar char="q"/>
            </a:pPr>
            <a:r>
              <a:rPr lang="en-US" sz="2800" b="1" dirty="0" smtClean="0">
                <a:solidFill>
                  <a:srgbClr val="FF0000"/>
                </a:solidFill>
                <a:latin typeface="Times New Roman" pitchFamily="18" charset="0"/>
                <a:cs typeface="Times New Roman" pitchFamily="18" charset="0"/>
              </a:rPr>
              <a:t>Definition:</a:t>
            </a:r>
            <a:r>
              <a:rPr lang="en-US" sz="2800" b="1" dirty="0" smtClean="0">
                <a:latin typeface="Times New Roman" pitchFamily="18" charset="0"/>
                <a:cs typeface="Times New Roman" pitchFamily="18" charset="0"/>
              </a:rPr>
              <a:t> Health promotion means assisting individuals to better health , functioning , wellbeing and to maximize their potency .</a:t>
            </a:r>
          </a:p>
          <a:p>
            <a:pPr marL="0" indent="0" algn="just" rtl="0">
              <a:buNone/>
            </a:pPr>
            <a:endParaRPr lang="en-US" sz="2800" b="1" dirty="0" smtClean="0">
              <a:latin typeface="Times New Roman" pitchFamily="18" charset="0"/>
              <a:cs typeface="Times New Roman" pitchFamily="18" charset="0"/>
            </a:endParaRPr>
          </a:p>
          <a:p>
            <a:pPr marL="0" indent="0" algn="just" rtl="0">
              <a:buNone/>
            </a:pPr>
            <a:endParaRPr lang="en-US" sz="2800" b="1" dirty="0" smtClean="0">
              <a:latin typeface="Times New Roman" pitchFamily="18" charset="0"/>
              <a:cs typeface="Times New Roman" pitchFamily="18" charset="0"/>
            </a:endParaRPr>
          </a:p>
          <a:p>
            <a:pPr marL="0" indent="0" algn="just" rtl="0">
              <a:buNone/>
            </a:pPr>
            <a:endParaRPr lang="ar-IQ"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28498789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4" name="عنصر نائب للمحتوى 3"/>
          <p:cNvSpPr>
            <a:spLocks noGrp="1"/>
          </p:cNvSpPr>
          <p:nvPr>
            <p:ph idx="1"/>
          </p:nvPr>
        </p:nvSpPr>
        <p:spPr>
          <a:xfrm>
            <a:off x="457200" y="404664"/>
            <a:ext cx="8229600" cy="6264696"/>
          </a:xfrm>
          <a:solidFill>
            <a:schemeClr val="accent3">
              <a:lumMod val="20000"/>
              <a:lumOff val="80000"/>
            </a:schemeClr>
          </a:solidFill>
        </p:spPr>
        <p:txBody>
          <a:bodyPr>
            <a:noAutofit/>
          </a:bodyPr>
          <a:lstStyle/>
          <a:p>
            <a:pPr lvl="0" algn="just" rtl="0">
              <a:buFont typeface="Wingdings" pitchFamily="2" charset="2"/>
              <a:buChar char="q"/>
            </a:pPr>
            <a:r>
              <a:rPr lang="en-US" sz="2400" b="1" dirty="0">
                <a:solidFill>
                  <a:prstClr val="black"/>
                </a:solidFill>
                <a:latin typeface="Times New Roman" pitchFamily="18" charset="0"/>
                <a:cs typeface="Times New Roman" pitchFamily="18" charset="0"/>
              </a:rPr>
              <a:t>The "first and best known" definition of health promotion by the American Journal of Health Promotion (AJHP) since1986 is </a:t>
            </a:r>
            <a:r>
              <a:rPr lang="en-US" sz="2400" b="1" dirty="0">
                <a:solidFill>
                  <a:srgbClr val="FF0000"/>
                </a:solidFill>
                <a:latin typeface="Times New Roman" pitchFamily="18" charset="0"/>
                <a:cs typeface="Times New Roman" pitchFamily="18" charset="0"/>
              </a:rPr>
              <a:t>: (The science and art of helping people change their lifestyle to move toward a state of optimal health</a:t>
            </a:r>
            <a:r>
              <a:rPr lang="en-US" sz="2400" b="1" dirty="0" smtClean="0">
                <a:solidFill>
                  <a:srgbClr val="FF0000"/>
                </a:solidFill>
                <a:latin typeface="Times New Roman" pitchFamily="18" charset="0"/>
                <a:cs typeface="Times New Roman" pitchFamily="18" charset="0"/>
              </a:rPr>
              <a:t>).</a:t>
            </a:r>
          </a:p>
          <a:p>
            <a:pPr marL="0" lvl="0" indent="0" algn="just" rtl="0">
              <a:buNone/>
            </a:pPr>
            <a:endParaRPr lang="en-US" sz="2400" b="1" dirty="0">
              <a:solidFill>
                <a:srgbClr val="FF0000"/>
              </a:solidFill>
              <a:latin typeface="Times New Roman" pitchFamily="18" charset="0"/>
              <a:cs typeface="Times New Roman" pitchFamily="18" charset="0"/>
            </a:endParaRPr>
          </a:p>
          <a:p>
            <a:pPr algn="just" rtl="0">
              <a:buFont typeface="Wingdings" pitchFamily="2" charset="2"/>
              <a:buChar char="q"/>
            </a:pPr>
            <a:r>
              <a:rPr lang="en-US" sz="2400" b="1" dirty="0" smtClean="0">
                <a:latin typeface="Times New Roman" pitchFamily="18" charset="0"/>
                <a:cs typeface="Times New Roman" pitchFamily="18" charset="0"/>
              </a:rPr>
              <a:t>WHO (1986): </a:t>
            </a:r>
            <a:r>
              <a:rPr lang="en-US" sz="2400" b="1" dirty="0" smtClean="0">
                <a:solidFill>
                  <a:schemeClr val="tx2">
                    <a:lumMod val="60000"/>
                    <a:lumOff val="40000"/>
                  </a:schemeClr>
                </a:solidFill>
                <a:latin typeface="Times New Roman" pitchFamily="18" charset="0"/>
                <a:cs typeface="Times New Roman" pitchFamily="18" charset="0"/>
              </a:rPr>
              <a:t>Health promotion is the process of enabling people to increase control over, and to improve, their health).</a:t>
            </a:r>
          </a:p>
          <a:p>
            <a:pPr marL="0" indent="0" algn="just" rtl="0">
              <a:buNone/>
            </a:pPr>
            <a:endParaRPr lang="en-US" sz="2400" b="1" dirty="0" smtClean="0">
              <a:latin typeface="Times New Roman" pitchFamily="18" charset="0"/>
              <a:cs typeface="Times New Roman" pitchFamily="18" charset="0"/>
            </a:endParaRPr>
          </a:p>
          <a:p>
            <a:pPr algn="just" rtl="0">
              <a:buFont typeface="Wingdings" pitchFamily="2" charset="2"/>
              <a:buChar char="Ø"/>
            </a:pPr>
            <a:r>
              <a:rPr lang="en-US" sz="2400" b="1" dirty="0" smtClean="0">
                <a:solidFill>
                  <a:srgbClr val="FF0000"/>
                </a:solidFill>
                <a:latin typeface="Times New Roman" pitchFamily="18" charset="0"/>
                <a:cs typeface="Times New Roman" pitchFamily="18" charset="0"/>
              </a:rPr>
              <a:t>The goal of health promotion: </a:t>
            </a:r>
          </a:p>
          <a:p>
            <a:pPr marL="0" indent="0" algn="just" rtl="0">
              <a:buNone/>
            </a:pPr>
            <a:r>
              <a:rPr lang="en-US" sz="2400" b="1" dirty="0" smtClean="0">
                <a:latin typeface="Times New Roman" pitchFamily="18" charset="0"/>
                <a:cs typeface="Times New Roman" pitchFamily="18" charset="0"/>
              </a:rPr>
              <a:t>It is to promote health and prevent disease, disability, and premature death through education.</a:t>
            </a:r>
          </a:p>
          <a:p>
            <a:pPr marL="0" indent="0" algn="just" rtl="0">
              <a:buNone/>
            </a:pPr>
            <a:endParaRPr lang="ar-IQ"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146531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a:solidFill>
            <a:schemeClr val="accent4">
              <a:lumMod val="20000"/>
              <a:lumOff val="80000"/>
            </a:schemeClr>
          </a:solidFill>
        </p:spPr>
        <p:txBody>
          <a:bodyPr>
            <a:noAutofit/>
          </a:bodyPr>
          <a:lstStyle/>
          <a:p>
            <a:pPr lvl="0" rtl="0">
              <a:spcBef>
                <a:spcPct val="20000"/>
              </a:spcBef>
            </a:pPr>
            <a:r>
              <a:rPr lang="en-US" sz="4000" b="1" dirty="0" smtClean="0">
                <a:solidFill>
                  <a:prstClr val="black"/>
                </a:solidFill>
                <a:latin typeface="Times New Roman" pitchFamily="18" charset="0"/>
                <a:ea typeface="+mn-ea"/>
                <a:cs typeface="Times New Roman" pitchFamily="18" charset="0"/>
              </a:rPr>
              <a:t/>
            </a:r>
            <a:br>
              <a:rPr lang="en-US" sz="4000" b="1" dirty="0" smtClean="0">
                <a:solidFill>
                  <a:prstClr val="black"/>
                </a:solidFill>
                <a:latin typeface="Times New Roman" pitchFamily="18" charset="0"/>
                <a:ea typeface="+mn-ea"/>
                <a:cs typeface="Times New Roman" pitchFamily="18" charset="0"/>
              </a:rPr>
            </a:br>
            <a:r>
              <a:rPr lang="en-US" sz="4000" b="1" dirty="0" smtClean="0">
                <a:solidFill>
                  <a:prstClr val="black"/>
                </a:solidFill>
                <a:latin typeface="Times New Roman" pitchFamily="18" charset="0"/>
                <a:ea typeface="+mn-ea"/>
                <a:cs typeface="Times New Roman" pitchFamily="18" charset="0"/>
              </a:rPr>
              <a:t/>
            </a:r>
            <a:br>
              <a:rPr lang="en-US" sz="4000" b="1" dirty="0" smtClean="0">
                <a:solidFill>
                  <a:prstClr val="black"/>
                </a:solidFill>
                <a:latin typeface="Times New Roman" pitchFamily="18" charset="0"/>
                <a:ea typeface="+mn-ea"/>
                <a:cs typeface="Times New Roman" pitchFamily="18" charset="0"/>
              </a:rPr>
            </a:br>
            <a:r>
              <a:rPr lang="en-US" sz="4000" b="1" dirty="0" smtClean="0">
                <a:solidFill>
                  <a:prstClr val="black"/>
                </a:solidFill>
                <a:latin typeface="Times New Roman" pitchFamily="18" charset="0"/>
                <a:ea typeface="+mn-ea"/>
                <a:cs typeface="Times New Roman" pitchFamily="18" charset="0"/>
              </a:rPr>
              <a:t>Health</a:t>
            </a:r>
            <a:r>
              <a:rPr lang="en-US" sz="4000" b="1" dirty="0">
                <a:solidFill>
                  <a:prstClr val="black"/>
                </a:solidFill>
                <a:latin typeface="Times New Roman" pitchFamily="18" charset="0"/>
                <a:ea typeface="+mn-ea"/>
                <a:cs typeface="Times New Roman" pitchFamily="18" charset="0"/>
              </a:rPr>
              <a:t/>
            </a:r>
            <a:br>
              <a:rPr lang="en-US" sz="4000" b="1" dirty="0">
                <a:solidFill>
                  <a:prstClr val="black"/>
                </a:solidFill>
                <a:latin typeface="Times New Roman" pitchFamily="18" charset="0"/>
                <a:ea typeface="+mn-ea"/>
                <a:cs typeface="Times New Roman" pitchFamily="18" charset="0"/>
              </a:rPr>
            </a:br>
            <a:endParaRPr lang="ar-IQ" sz="7200" b="1" dirty="0">
              <a:latin typeface="Times New Roman" pitchFamily="18" charset="0"/>
              <a:cs typeface="Times New Roman" pitchFamily="18" charset="0"/>
            </a:endParaRPr>
          </a:p>
        </p:txBody>
      </p:sp>
      <p:sp>
        <p:nvSpPr>
          <p:cNvPr id="3" name="عنصر نائب للمحتوى 2"/>
          <p:cNvSpPr>
            <a:spLocks noGrp="1"/>
          </p:cNvSpPr>
          <p:nvPr>
            <p:ph idx="1"/>
          </p:nvPr>
        </p:nvSpPr>
        <p:spPr>
          <a:xfrm>
            <a:off x="457200" y="1052736"/>
            <a:ext cx="8229600" cy="5688632"/>
          </a:xfrm>
          <a:solidFill>
            <a:schemeClr val="accent3">
              <a:lumMod val="20000"/>
              <a:lumOff val="80000"/>
            </a:schemeClr>
          </a:solidFill>
        </p:spPr>
        <p:txBody>
          <a:bodyPr>
            <a:noAutofit/>
          </a:bodyPr>
          <a:lstStyle/>
          <a:p>
            <a:pPr marL="0" indent="0" algn="just" rtl="0">
              <a:buNone/>
            </a:pPr>
            <a:endParaRPr lang="en-US" sz="2400" b="1" dirty="0" smtClean="0">
              <a:latin typeface="Times New Roman" pitchFamily="18" charset="0"/>
              <a:cs typeface="Times New Roman" pitchFamily="18" charset="0"/>
            </a:endParaRPr>
          </a:p>
          <a:p>
            <a:pPr algn="just" rtl="0">
              <a:buFont typeface="Wingdings" pitchFamily="2" charset="2"/>
              <a:buChar char="q"/>
            </a:pPr>
            <a:r>
              <a:rPr lang="en-US" sz="2400" b="1" dirty="0" smtClean="0">
                <a:solidFill>
                  <a:srgbClr val="FF0000"/>
                </a:solidFill>
                <a:latin typeface="Times New Roman" pitchFamily="18" charset="0"/>
                <a:cs typeface="Times New Roman" pitchFamily="18" charset="0"/>
              </a:rPr>
              <a:t>Definition: </a:t>
            </a:r>
            <a:r>
              <a:rPr lang="en-US" sz="2400" b="1" dirty="0" smtClean="0">
                <a:latin typeface="Times New Roman" pitchFamily="18" charset="0"/>
                <a:cs typeface="Times New Roman" pitchFamily="18" charset="0"/>
              </a:rPr>
              <a:t>Health is a state of complete physical, mental and social well-being, not merely the absence of disease or infirmity,( as defined by the World Health Organization (WHO)).  </a:t>
            </a:r>
            <a:endParaRPr lang="en-US" sz="2400" b="1" dirty="0" smtClean="0">
              <a:latin typeface="Times New Roman" pitchFamily="18" charset="0"/>
              <a:cs typeface="Times New Roman" pitchFamily="18" charset="0"/>
            </a:endParaRPr>
          </a:p>
          <a:p>
            <a:pPr marL="0" indent="0" algn="just" rtl="0">
              <a:buNone/>
            </a:pPr>
            <a:endParaRPr lang="en-US" sz="2400" b="1" dirty="0" smtClean="0">
              <a:latin typeface="Times New Roman" pitchFamily="18" charset="0"/>
              <a:cs typeface="Times New Roman" pitchFamily="18" charset="0"/>
            </a:endParaRPr>
          </a:p>
          <a:p>
            <a:pPr algn="just" rtl="0">
              <a:buFont typeface="Wingdings" pitchFamily="2" charset="2"/>
              <a:buChar char="Ø"/>
            </a:pPr>
            <a:r>
              <a:rPr lang="en-US" sz="2400" b="1" dirty="0" smtClean="0">
                <a:solidFill>
                  <a:srgbClr val="FF0000"/>
                </a:solidFill>
                <a:latin typeface="Times New Roman" pitchFamily="18" charset="0"/>
                <a:cs typeface="Times New Roman" pitchFamily="18" charset="0"/>
              </a:rPr>
              <a:t>Health can be promoted by encouraging healthful activities, such as regular physical exercise and adequate sleep, and by reducing or avoiding unhealthful activities or situations, such as smoking or excessive stress</a:t>
            </a:r>
            <a:r>
              <a:rPr lang="en-US" sz="2400" b="1" dirty="0" smtClean="0">
                <a:solidFill>
                  <a:srgbClr val="FF0000"/>
                </a:solidFill>
                <a:latin typeface="Times New Roman" pitchFamily="18" charset="0"/>
                <a:cs typeface="Times New Roman" pitchFamily="18" charset="0"/>
              </a:rPr>
              <a:t>.</a:t>
            </a:r>
          </a:p>
          <a:p>
            <a:pPr marL="0" indent="0" algn="just" rtl="0">
              <a:buNone/>
            </a:pPr>
            <a:r>
              <a:rPr lang="en-US" sz="2400" b="1" dirty="0" smtClean="0">
                <a:solidFill>
                  <a:srgbClr val="FF0000"/>
                </a:solidFill>
                <a:latin typeface="Times New Roman" pitchFamily="18" charset="0"/>
                <a:cs typeface="Times New Roman" pitchFamily="18" charset="0"/>
              </a:rPr>
              <a:t> </a:t>
            </a:r>
            <a:endParaRPr lang="en-US" sz="2400" b="1" dirty="0" smtClean="0">
              <a:solidFill>
                <a:srgbClr val="FF0000"/>
              </a:solidFill>
              <a:latin typeface="Times New Roman" pitchFamily="18" charset="0"/>
              <a:cs typeface="Times New Roman" pitchFamily="18" charset="0"/>
            </a:endParaRPr>
          </a:p>
          <a:p>
            <a:pPr algn="just" rtl="0">
              <a:buFont typeface="Wingdings" pitchFamily="2" charset="2"/>
              <a:buChar char="Ø"/>
            </a:pPr>
            <a:r>
              <a:rPr lang="en-US" sz="2400" b="1" dirty="0" smtClean="0">
                <a:latin typeface="Times New Roman" pitchFamily="18" charset="0"/>
                <a:cs typeface="Times New Roman" pitchFamily="18" charset="0"/>
              </a:rPr>
              <a:t>Some factors affecting health are due to individual choices, such as whether to engage in a high-risk behavior, while others are due to structural or genetic causes.</a:t>
            </a:r>
          </a:p>
          <a:p>
            <a:pPr marL="0" indent="0" algn="just" rtl="0">
              <a:buNone/>
            </a:pPr>
            <a:endParaRPr lang="ar-IQ"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572629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22114"/>
          </a:xfrm>
          <a:solidFill>
            <a:schemeClr val="accent4">
              <a:lumMod val="20000"/>
              <a:lumOff val="80000"/>
            </a:schemeClr>
          </a:solidFill>
        </p:spPr>
        <p:txBody>
          <a:bodyPr>
            <a:noAutofit/>
          </a:bodyPr>
          <a:lstStyle/>
          <a:p>
            <a:r>
              <a:rPr lang="en-US" b="1" dirty="0" smtClean="0"/>
              <a:t> </a:t>
            </a:r>
            <a:br>
              <a:rPr lang="en-US" b="1" dirty="0" smtClean="0"/>
            </a:br>
            <a:r>
              <a:rPr lang="en-US" sz="4000" b="1" dirty="0" smtClean="0">
                <a:latin typeface="Times New Roman" pitchFamily="18" charset="0"/>
                <a:cs typeface="Times New Roman" pitchFamily="18" charset="0"/>
              </a:rPr>
              <a:t>Illness</a:t>
            </a:r>
            <a:r>
              <a:rPr lang="en-US" b="1" dirty="0" smtClean="0"/>
              <a:t/>
            </a:r>
            <a:br>
              <a:rPr lang="en-US" b="1" dirty="0" smtClean="0"/>
            </a:br>
            <a:endParaRPr lang="ar-IQ" b="1" dirty="0"/>
          </a:p>
        </p:txBody>
      </p:sp>
      <p:sp>
        <p:nvSpPr>
          <p:cNvPr id="3" name="عنصر نائب للمحتوى 2"/>
          <p:cNvSpPr>
            <a:spLocks noGrp="1"/>
          </p:cNvSpPr>
          <p:nvPr>
            <p:ph idx="1"/>
          </p:nvPr>
        </p:nvSpPr>
        <p:spPr>
          <a:solidFill>
            <a:schemeClr val="accent3">
              <a:lumMod val="20000"/>
              <a:lumOff val="80000"/>
            </a:schemeClr>
          </a:solidFill>
        </p:spPr>
        <p:txBody>
          <a:bodyPr>
            <a:noAutofit/>
          </a:bodyPr>
          <a:lstStyle/>
          <a:p>
            <a:pPr algn="just" rtl="0">
              <a:buFont typeface="Wingdings" pitchFamily="2" charset="2"/>
              <a:buChar char="q"/>
            </a:pPr>
            <a:r>
              <a:rPr lang="en-US" sz="2400" b="1" dirty="0" smtClean="0">
                <a:latin typeface="Times New Roman" pitchFamily="18" charset="0"/>
                <a:cs typeface="Times New Roman" pitchFamily="18" charset="0"/>
              </a:rPr>
              <a:t> Definition: </a:t>
            </a:r>
            <a:endParaRPr lang="en-US" sz="2400" b="1" dirty="0">
              <a:latin typeface="Times New Roman" pitchFamily="18" charset="0"/>
              <a:cs typeface="Times New Roman" pitchFamily="18" charset="0"/>
            </a:endParaRPr>
          </a:p>
          <a:p>
            <a:pPr marL="0" indent="0" algn="just" rtl="0">
              <a:buNone/>
            </a:pPr>
            <a:r>
              <a:rPr lang="en-US" sz="2400" b="1" dirty="0" smtClean="0">
                <a:solidFill>
                  <a:srgbClr val="FF0000"/>
                </a:solidFill>
                <a:latin typeface="Times New Roman" pitchFamily="18" charset="0"/>
                <a:cs typeface="Times New Roman" pitchFamily="18" charset="0"/>
              </a:rPr>
              <a:t>Illness is a state in which a person’s physical, emotional, intellectual, social developmental or spiritual functioning is diminished or impaired.</a:t>
            </a:r>
          </a:p>
          <a:p>
            <a:pPr marL="0" indent="0" algn="just" rtl="0">
              <a:buNone/>
            </a:pPr>
            <a:r>
              <a:rPr lang="en-US" sz="2400" dirty="0" smtClean="0">
                <a:latin typeface="Times New Roman" pitchFamily="18" charset="0"/>
                <a:cs typeface="Times New Roman" pitchFamily="18" charset="0"/>
              </a:rPr>
              <a:t> </a:t>
            </a:r>
          </a:p>
          <a:p>
            <a:pPr algn="just" rtl="0">
              <a:buFont typeface="Wingdings" pitchFamily="2" charset="2"/>
              <a:buChar char="Ø"/>
            </a:pPr>
            <a:r>
              <a:rPr lang="en-US" sz="2400" b="1" dirty="0" smtClean="0">
                <a:latin typeface="Times New Roman" pitchFamily="18" charset="0"/>
                <a:cs typeface="Times New Roman" pitchFamily="18" charset="0"/>
              </a:rPr>
              <a:t>It is a condition characterized by a deviation from a normal healthy state.</a:t>
            </a:r>
          </a:p>
          <a:p>
            <a:pPr marL="0" indent="0" algn="just" rtl="0">
              <a:buNone/>
            </a:pPr>
            <a:endParaRPr lang="en-US" sz="2400" b="1" dirty="0" smtClean="0">
              <a:latin typeface="Times New Roman" pitchFamily="18" charset="0"/>
              <a:cs typeface="Times New Roman" pitchFamily="18" charset="0"/>
            </a:endParaRPr>
          </a:p>
          <a:p>
            <a:pPr algn="just" rtl="0">
              <a:buFont typeface="Wingdings" pitchFamily="2" charset="2"/>
              <a:buChar char="Ø"/>
            </a:pPr>
            <a:r>
              <a:rPr lang="en-US" sz="2400" b="1" dirty="0" smtClean="0">
                <a:latin typeface="Times New Roman" pitchFamily="18" charset="0"/>
                <a:cs typeface="Times New Roman" pitchFamily="18" charset="0"/>
              </a:rPr>
              <a:t>The term (Illness) is occasionally used to refer specifically to the patient's personal experience of his or her disease.</a:t>
            </a:r>
          </a:p>
          <a:p>
            <a:pPr marL="0" indent="0" algn="just" rtl="0">
              <a:buNone/>
            </a:pPr>
            <a:endParaRPr lang="en-US" sz="2400" dirty="0" smtClean="0">
              <a:latin typeface="Times New Roman" pitchFamily="18" charset="0"/>
              <a:cs typeface="Times New Roman" pitchFamily="18" charset="0"/>
            </a:endParaRPr>
          </a:p>
          <a:p>
            <a:pPr marL="0" indent="0" algn="just" rtl="0">
              <a:buNone/>
            </a:pPr>
            <a:endParaRPr lang="en-US" sz="2400" dirty="0" smtClean="0">
              <a:latin typeface="Times New Roman" pitchFamily="18" charset="0"/>
              <a:cs typeface="Times New Roman" pitchFamily="18" charset="0"/>
            </a:endParaRPr>
          </a:p>
          <a:p>
            <a:pPr marL="0" indent="0" algn="just" rtl="0">
              <a:buNone/>
            </a:pPr>
            <a:endParaRPr lang="en-US" sz="2400" dirty="0" smtClean="0">
              <a:latin typeface="Times New Roman" pitchFamily="18" charset="0"/>
              <a:cs typeface="Times New Roman" pitchFamily="18" charset="0"/>
            </a:endParaRPr>
          </a:p>
          <a:p>
            <a:pPr marL="0" indent="0" algn="just" rtl="0">
              <a:buNone/>
            </a:pPr>
            <a:endParaRPr lang="en-US" sz="2400" dirty="0" smtClean="0">
              <a:latin typeface="Times New Roman" pitchFamily="18" charset="0"/>
              <a:cs typeface="Times New Roman" pitchFamily="18" charset="0"/>
            </a:endParaRPr>
          </a:p>
          <a:p>
            <a:pPr marL="0" indent="0" algn="just" rtl="0">
              <a:buNone/>
            </a:pPr>
            <a:endParaRPr lang="ar-IQ" sz="2400" dirty="0">
              <a:latin typeface="Times New Roman" pitchFamily="18" charset="0"/>
              <a:cs typeface="Times New Roman" pitchFamily="18" charset="0"/>
            </a:endParaRPr>
          </a:p>
        </p:txBody>
      </p:sp>
    </p:spTree>
    <p:extLst>
      <p:ext uri="{BB962C8B-B14F-4D97-AF65-F5344CB8AC3E}">
        <p14:creationId xmlns:p14="http://schemas.microsoft.com/office/powerpoint/2010/main" val="23912754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20000"/>
              <a:lumOff val="80000"/>
            </a:schemeClr>
          </a:solidFill>
        </p:spPr>
        <p:txBody>
          <a:bodyPr>
            <a:normAutofit fontScale="90000"/>
          </a:bodyPr>
          <a:lstStyle/>
          <a:p>
            <a:pPr rtl="0"/>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Stages of Illness</a:t>
            </a:r>
            <a:br>
              <a:rPr lang="en-US" b="1" dirty="0" smtClean="0">
                <a:latin typeface="Times New Roman" pitchFamily="18" charset="0"/>
                <a:cs typeface="Times New Roman" pitchFamily="18" charset="0"/>
              </a:rPr>
            </a:br>
            <a:endParaRPr lang="ar-IQ" b="1" dirty="0">
              <a:latin typeface="Times New Roman" pitchFamily="18" charset="0"/>
              <a:cs typeface="Times New Roman" pitchFamily="18" charset="0"/>
            </a:endParaRPr>
          </a:p>
        </p:txBody>
      </p:sp>
      <p:sp>
        <p:nvSpPr>
          <p:cNvPr id="3" name="عنصر نائب للمحتوى 2"/>
          <p:cNvSpPr>
            <a:spLocks noGrp="1"/>
          </p:cNvSpPr>
          <p:nvPr>
            <p:ph idx="1"/>
          </p:nvPr>
        </p:nvSpPr>
        <p:spPr>
          <a:solidFill>
            <a:schemeClr val="accent3">
              <a:lumMod val="20000"/>
              <a:lumOff val="80000"/>
            </a:schemeClr>
          </a:solidFill>
        </p:spPr>
        <p:txBody>
          <a:bodyPr>
            <a:normAutofit/>
          </a:bodyPr>
          <a:lstStyle/>
          <a:p>
            <a:pPr marL="0" indent="0" algn="just" rtl="0">
              <a:buNone/>
            </a:pPr>
            <a:endParaRPr lang="en-US" sz="2400" b="1" dirty="0" smtClean="0">
              <a:latin typeface="Times New Roman" pitchFamily="18" charset="0"/>
              <a:cs typeface="Times New Roman" pitchFamily="18" charset="0"/>
            </a:endParaRPr>
          </a:p>
          <a:p>
            <a:pPr marL="0" indent="0" algn="just" rtl="0">
              <a:buNone/>
            </a:pPr>
            <a:r>
              <a:rPr lang="en-US" sz="2400" b="1" dirty="0" smtClean="0">
                <a:latin typeface="Times New Roman" pitchFamily="18" charset="0"/>
                <a:cs typeface="Times New Roman" pitchFamily="18" charset="0"/>
              </a:rPr>
              <a:t>1</a:t>
            </a:r>
            <a:r>
              <a:rPr lang="en-US" sz="2400" b="1" dirty="0" smtClean="0">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Stage of Denial :</a:t>
            </a:r>
            <a:r>
              <a:rPr lang="en-US" sz="2400" b="1" dirty="0" smtClean="0">
                <a:latin typeface="Times New Roman" pitchFamily="18" charset="0"/>
                <a:cs typeface="Times New Roman" pitchFamily="18" charset="0"/>
              </a:rPr>
              <a:t> refusal to acknowledge illness; anxiety, fear and irritability. </a:t>
            </a:r>
          </a:p>
          <a:p>
            <a:pPr marL="0" indent="0" algn="just" rtl="0">
              <a:buNone/>
            </a:pPr>
            <a:endParaRPr lang="en-US" sz="2400" b="1" dirty="0" smtClean="0">
              <a:latin typeface="Times New Roman" pitchFamily="18" charset="0"/>
              <a:cs typeface="Times New Roman" pitchFamily="18" charset="0"/>
            </a:endParaRPr>
          </a:p>
          <a:p>
            <a:pPr marL="0" indent="0" algn="just" rtl="0">
              <a:buNone/>
            </a:pPr>
            <a:r>
              <a:rPr lang="en-US" sz="2400" b="1" dirty="0" smtClean="0">
                <a:latin typeface="Times New Roman" pitchFamily="18" charset="0"/>
                <a:cs typeface="Times New Roman" pitchFamily="18" charset="0"/>
              </a:rPr>
              <a:t>2. </a:t>
            </a:r>
            <a:r>
              <a:rPr lang="en-US" sz="2400" b="1" dirty="0" smtClean="0">
                <a:solidFill>
                  <a:srgbClr val="FF0000"/>
                </a:solidFill>
                <a:latin typeface="Times New Roman" pitchFamily="18" charset="0"/>
                <a:cs typeface="Times New Roman" pitchFamily="18" charset="0"/>
              </a:rPr>
              <a:t>Stage of Acceptance : </a:t>
            </a:r>
            <a:r>
              <a:rPr lang="en-US" sz="2400" b="1" dirty="0" smtClean="0">
                <a:latin typeface="Times New Roman" pitchFamily="18" charset="0"/>
                <a:cs typeface="Times New Roman" pitchFamily="18" charset="0"/>
              </a:rPr>
              <a:t>turns to professional help for assistance.</a:t>
            </a:r>
          </a:p>
          <a:p>
            <a:pPr algn="just" rtl="0"/>
            <a:endParaRPr lang="en-US" sz="2400" b="1" dirty="0" smtClean="0">
              <a:latin typeface="Times New Roman" pitchFamily="18" charset="0"/>
              <a:cs typeface="Times New Roman" pitchFamily="18" charset="0"/>
            </a:endParaRPr>
          </a:p>
          <a:p>
            <a:pPr marL="0" indent="0" algn="just" rtl="0">
              <a:buNone/>
            </a:pPr>
            <a:r>
              <a:rPr lang="en-US" sz="2400" b="1" dirty="0" smtClean="0">
                <a:latin typeface="Times New Roman" pitchFamily="18" charset="0"/>
                <a:cs typeface="Times New Roman" pitchFamily="18" charset="0"/>
              </a:rPr>
              <a:t>3. </a:t>
            </a:r>
            <a:r>
              <a:rPr lang="en-US" sz="2400" b="1" dirty="0" smtClean="0">
                <a:solidFill>
                  <a:srgbClr val="FF0000"/>
                </a:solidFill>
                <a:latin typeface="Times New Roman" pitchFamily="18" charset="0"/>
                <a:cs typeface="Times New Roman" pitchFamily="18" charset="0"/>
              </a:rPr>
              <a:t>Stage of Recovery :</a:t>
            </a:r>
            <a:r>
              <a:rPr lang="en-US" sz="2400" b="1" dirty="0" smtClean="0">
                <a:latin typeface="Times New Roman" pitchFamily="18" charset="0"/>
                <a:cs typeface="Times New Roman" pitchFamily="18" charset="0"/>
              </a:rPr>
              <a:t> the patient goes through of resolving loss or impairment of function. </a:t>
            </a:r>
          </a:p>
          <a:p>
            <a:pPr algn="just" rtl="0"/>
            <a:endParaRPr lang="ar-IQ"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532329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20000"/>
              <a:lumOff val="80000"/>
            </a:schemeClr>
          </a:solidFill>
        </p:spPr>
        <p:txBody>
          <a:bodyPr>
            <a:normAutofit fontScale="90000"/>
          </a:bodyPr>
          <a:lstStyle/>
          <a:p>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Disease</a:t>
            </a:r>
            <a:r>
              <a:rPr lang="en-US" dirty="0" smtClean="0">
                <a:latin typeface="Times New Roman" pitchFamily="18" charset="0"/>
                <a:cs typeface="Times New Roman" pitchFamily="18" charset="0"/>
              </a:rPr>
              <a:t> </a:t>
            </a:r>
            <a:br>
              <a:rPr lang="en-US" dirty="0" smtClean="0">
                <a:latin typeface="Times New Roman" pitchFamily="18" charset="0"/>
                <a:cs typeface="Times New Roman" pitchFamily="18" charset="0"/>
              </a:rPr>
            </a:br>
            <a:endParaRPr lang="ar-IQ" dirty="0">
              <a:latin typeface="Times New Roman" pitchFamily="18" charset="0"/>
              <a:cs typeface="Times New Roman" pitchFamily="18" charset="0"/>
            </a:endParaRPr>
          </a:p>
        </p:txBody>
      </p:sp>
      <p:sp>
        <p:nvSpPr>
          <p:cNvPr id="3" name="عنصر نائب للمحتوى 2"/>
          <p:cNvSpPr>
            <a:spLocks noGrp="1"/>
          </p:cNvSpPr>
          <p:nvPr>
            <p:ph idx="1"/>
          </p:nvPr>
        </p:nvSpPr>
        <p:spPr>
          <a:solidFill>
            <a:schemeClr val="accent3">
              <a:lumMod val="20000"/>
              <a:lumOff val="80000"/>
            </a:schemeClr>
          </a:solidFill>
        </p:spPr>
        <p:txBody>
          <a:bodyPr>
            <a:noAutofit/>
          </a:bodyPr>
          <a:lstStyle/>
          <a:p>
            <a:pPr algn="just" rtl="0">
              <a:buFont typeface="Wingdings" pitchFamily="2" charset="2"/>
              <a:buChar char="q"/>
            </a:pPr>
            <a:r>
              <a:rPr lang="en-US" sz="2400" b="1" dirty="0" smtClean="0">
                <a:latin typeface="Times New Roman" pitchFamily="18" charset="0"/>
                <a:cs typeface="Times New Roman" pitchFamily="18" charset="0"/>
              </a:rPr>
              <a:t>Definition:</a:t>
            </a:r>
          </a:p>
          <a:p>
            <a:pPr marL="0" indent="0" algn="just" rtl="0">
              <a:buNone/>
            </a:pPr>
            <a:r>
              <a:rPr lang="en-US" sz="2400" b="1" dirty="0" smtClean="0">
                <a:solidFill>
                  <a:srgbClr val="FF0000"/>
                </a:solidFill>
                <a:latin typeface="Times New Roman" pitchFamily="18" charset="0"/>
                <a:cs typeface="Times New Roman" pitchFamily="18" charset="0"/>
              </a:rPr>
              <a:t>Disease is an abnormal condition that negatively affects the structure or function of all or part of an organism, and that is not due to any immediate external injury.</a:t>
            </a:r>
          </a:p>
          <a:p>
            <a:pPr marL="0" indent="0" algn="just" rtl="0">
              <a:buNone/>
            </a:pPr>
            <a:endParaRPr lang="en-US" sz="2400" b="1" dirty="0" smtClean="0">
              <a:latin typeface="Times New Roman" pitchFamily="18" charset="0"/>
              <a:cs typeface="Times New Roman" pitchFamily="18" charset="0"/>
            </a:endParaRPr>
          </a:p>
          <a:p>
            <a:pPr algn="just" rtl="0">
              <a:buFont typeface="Wingdings" pitchFamily="2" charset="2"/>
              <a:buChar char="Ø"/>
            </a:pPr>
            <a:r>
              <a:rPr lang="en-US" sz="2400" b="1" dirty="0" smtClean="0">
                <a:latin typeface="Times New Roman" pitchFamily="18" charset="0"/>
                <a:cs typeface="Times New Roman" pitchFamily="18" charset="0"/>
              </a:rPr>
              <a:t>Diseases are often known to be </a:t>
            </a:r>
            <a:r>
              <a:rPr lang="en-US" sz="2400" b="1" dirty="0" smtClean="0">
                <a:solidFill>
                  <a:srgbClr val="FF0000"/>
                </a:solidFill>
                <a:latin typeface="Times New Roman" pitchFamily="18" charset="0"/>
                <a:cs typeface="Times New Roman" pitchFamily="18" charset="0"/>
              </a:rPr>
              <a:t>medical conditions </a:t>
            </a:r>
            <a:r>
              <a:rPr lang="en-US" sz="2400" b="1" dirty="0" smtClean="0">
                <a:latin typeface="Times New Roman" pitchFamily="18" charset="0"/>
                <a:cs typeface="Times New Roman" pitchFamily="18" charset="0"/>
              </a:rPr>
              <a:t>that are associated with specific signs and symptoms.</a:t>
            </a:r>
          </a:p>
          <a:p>
            <a:pPr marL="0" indent="0" algn="just" rtl="0">
              <a:buNone/>
            </a:pPr>
            <a:endParaRPr lang="en-US" sz="2400" b="1" dirty="0" smtClean="0">
              <a:latin typeface="Times New Roman" pitchFamily="18" charset="0"/>
              <a:cs typeface="Times New Roman" pitchFamily="18" charset="0"/>
            </a:endParaRPr>
          </a:p>
          <a:p>
            <a:pPr algn="just" rtl="0">
              <a:buFont typeface="Wingdings" pitchFamily="2" charset="2"/>
              <a:buChar char="Ø"/>
            </a:pPr>
            <a:r>
              <a:rPr lang="en-US" sz="2400" b="1" dirty="0" smtClean="0">
                <a:latin typeface="Times New Roman" pitchFamily="18" charset="0"/>
                <a:cs typeface="Times New Roman" pitchFamily="18" charset="0"/>
              </a:rPr>
              <a:t> A disease may be caused by external factors such as pathogens or by internal dysfunctions such as autoimmune disorders. </a:t>
            </a:r>
          </a:p>
          <a:p>
            <a:pPr marL="0" indent="0" algn="just" rtl="0">
              <a:buNone/>
            </a:pPr>
            <a:endParaRPr lang="ar-IQ"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832291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158</TotalTime>
  <Words>929</Words>
  <Application>Microsoft Office PowerPoint</Application>
  <PresentationFormat>عرض على الشاشة (4:3)</PresentationFormat>
  <Paragraphs>118</Paragraphs>
  <Slides>17</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17</vt:i4>
      </vt:variant>
    </vt:vector>
  </HeadingPairs>
  <TitlesOfParts>
    <vt:vector size="22" baseType="lpstr">
      <vt:lpstr>Arial</vt:lpstr>
      <vt:lpstr>Calibri</vt:lpstr>
      <vt:lpstr>Times New Roman</vt:lpstr>
      <vt:lpstr>Wingdings</vt:lpstr>
      <vt:lpstr>نسق Office</vt:lpstr>
      <vt:lpstr>عرض تقديمي في PowerPoint</vt:lpstr>
      <vt:lpstr>عرض تقديمي في PowerPoint</vt:lpstr>
      <vt:lpstr>Objectives of the lecture</vt:lpstr>
      <vt:lpstr>  Health promotion </vt:lpstr>
      <vt:lpstr>عرض تقديمي في PowerPoint</vt:lpstr>
      <vt:lpstr>  Health </vt:lpstr>
      <vt:lpstr>  Illness </vt:lpstr>
      <vt:lpstr> Stages of Illness </vt:lpstr>
      <vt:lpstr> Disease  </vt:lpstr>
      <vt:lpstr>  Models of Health and illness </vt:lpstr>
      <vt:lpstr>  Models of Health and illness </vt:lpstr>
      <vt:lpstr>  Models of Health and illness </vt:lpstr>
      <vt:lpstr>  Models of Health and illness </vt:lpstr>
      <vt:lpstr>  Models of Health and illness </vt:lpstr>
      <vt:lpstr>Summary and important points </vt:lpstr>
      <vt:lpstr>Exercise </vt:lpstr>
      <vt:lpstr> The End---Thank you a lot  </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dc:title>
  <dc:creator>Hisham</dc:creator>
  <cp:lastModifiedBy>Maher</cp:lastModifiedBy>
  <cp:revision>17</cp:revision>
  <dcterms:created xsi:type="dcterms:W3CDTF">2022-09-16T15:04:00Z</dcterms:created>
  <dcterms:modified xsi:type="dcterms:W3CDTF">2023-02-21T22:27:01Z</dcterms:modified>
</cp:coreProperties>
</file>